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27"/>
  </p:notesMasterIdLst>
  <p:handoutMasterIdLst>
    <p:handoutMasterId r:id="rId28"/>
  </p:handoutMasterIdLst>
  <p:sldIdLst>
    <p:sldId id="456" r:id="rId7"/>
    <p:sldId id="532" r:id="rId8"/>
    <p:sldId id="555" r:id="rId9"/>
    <p:sldId id="572" r:id="rId10"/>
    <p:sldId id="549" r:id="rId11"/>
    <p:sldId id="565" r:id="rId12"/>
    <p:sldId id="577" r:id="rId13"/>
    <p:sldId id="552" r:id="rId14"/>
    <p:sldId id="522" r:id="rId15"/>
    <p:sldId id="542" r:id="rId16"/>
    <p:sldId id="553" r:id="rId17"/>
    <p:sldId id="574" r:id="rId18"/>
    <p:sldId id="581" r:id="rId19"/>
    <p:sldId id="578" r:id="rId20"/>
    <p:sldId id="579" r:id="rId21"/>
    <p:sldId id="580" r:id="rId22"/>
    <p:sldId id="544" r:id="rId23"/>
    <p:sldId id="576" r:id="rId24"/>
    <p:sldId id="560" r:id="rId25"/>
    <p:sldId id="455" r:id="rId26"/>
  </p:sldIdLst>
  <p:sldSz cx="9144000" cy="5143500" type="screen16x9"/>
  <p:notesSz cx="9940925" cy="6808788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C2B"/>
    <a:srgbClr val="DE991C"/>
    <a:srgbClr val="F8C432"/>
    <a:srgbClr val="C26462"/>
    <a:srgbClr val="FFCC00"/>
    <a:srgbClr val="008000"/>
    <a:srgbClr val="76B531"/>
    <a:srgbClr val="3FC52D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2179" autoAdjust="0"/>
  </p:normalViewPr>
  <p:slideViewPr>
    <p:cSldViewPr>
      <p:cViewPr varScale="1">
        <p:scale>
          <a:sx n="106" d="100"/>
          <a:sy n="106" d="100"/>
        </p:scale>
        <p:origin x="120" y="7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33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611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51299076788079E-3"/>
          <c:y val="0.1140836406093185"/>
          <c:w val="0.80867684355152203"/>
          <c:h val="0.77183271878136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DD-4628-9966-3AF6F642E583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DD-4628-9966-3AF6F642E58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DD-4628-9966-3AF6F642E5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DD-4628-9966-3AF6F642E5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F1-4D40-8664-E2B64DD76DD5}"/>
              </c:ext>
            </c:extLst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1DD-4628-9966-3AF6F642E583}"/>
              </c:ext>
            </c:extLst>
          </c:dPt>
          <c:dLbls>
            <c:dLbl>
              <c:idx val="1"/>
              <c:layout>
                <c:manualLayout>
                  <c:x val="-0.18999136468157579"/>
                  <c:y val="9.943434543482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DD-4628-9966-3AF6F642E5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769459090688975"/>
                  <c:y val="-0.21642408295380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DD-4628-9966-3AF6F642E583}"/>
                </c:ext>
                <c:ext xmlns:c15="http://schemas.microsoft.com/office/drawing/2012/chart" uri="{CE6537A1-D6FC-4f65-9D91-7224C49458BB}">
                  <c15:layout>
                    <c:manualLayout>
                      <c:w val="0.23501169325779003"/>
                      <c:h val="0.317777525047946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4481825991154079"/>
                  <c:y val="-0.25770622163204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DD-4628-9966-3AF6F642E583}"/>
                </c:ext>
                <c:ext xmlns:c15="http://schemas.microsoft.com/office/drawing/2012/chart" uri="{CE6537A1-D6FC-4f65-9D91-7224C49458BB}">
                  <c15:layout>
                    <c:manualLayout>
                      <c:w val="0.1850455543314132"/>
                      <c:h val="0.31450199022096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0398472802612301E-2"/>
                  <c:y val="-0.2337392354939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0F1-4D40-8664-E2B64DD76DD5}"/>
                </c:ext>
                <c:ext xmlns:c15="http://schemas.microsoft.com/office/drawing/2012/chart" uri="{CE6537A1-D6FC-4f65-9D91-7224C49458BB}">
                  <c15:layout>
                    <c:manualLayout>
                      <c:w val="9.8731592495425721E-2"/>
                      <c:h val="0.2891283011705904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906056091555882E-2"/>
                  <c:y val="-9.8331146153579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1DD-4628-9966-3AF6F642E583}"/>
                </c:ext>
                <c:ext xmlns:c15="http://schemas.microsoft.com/office/drawing/2012/chart" uri="{CE6537A1-D6FC-4f65-9D91-7224C49458BB}">
                  <c15:layout>
                    <c:manualLayout>
                      <c:w val="0.15601098966834445"/>
                      <c:h val="0.16251311753980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ТС госорганов  (пп6 п2 ст358 НКРФ)</c:v>
                </c:pt>
                <c:pt idx="1">
                  <c:v>Промысловые суда 
(пп3 п2 ст358 НКРФ)</c:v>
                </c:pt>
                <c:pt idx="2">
                  <c:v>Сельхозтехника   (пп5 п2 ст358 НК РФ) </c:v>
                </c:pt>
                <c:pt idx="3">
                  <c:v>Транспортные        суда                   (пп4 п2 ст358 НКРФ)</c:v>
                </c:pt>
                <c:pt idx="4">
                  <c:v>Суда РМРС              (пп9 п2 ст358 НКРФ)</c:v>
                </c:pt>
                <c:pt idx="5">
                  <c:v>Морские передвижные буровые установки (пп10 п2 ст358 НК РФ)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</c:v>
                </c:pt>
                <c:pt idx="1">
                  <c:v>15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D-4628-9966-3AF6F642E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F5-4EE1-BEE9-A188B620810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F5-4EE1-BEE9-A188B620810E}"/>
              </c:ext>
            </c:extLst>
          </c:dPt>
          <c:dLbls>
            <c:dLbl>
              <c:idx val="1"/>
              <c:layout>
                <c:manualLayout>
                  <c:x val="-0.12455479689433149"/>
                  <c:y val="-0.28121974473138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F5-4EE1-BEE9-A188B6208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ТС госорганов  (пп6 п2 ст358 НКРФ)</c:v>
                </c:pt>
                <c:pt idx="1">
                  <c:v>Промысловые суда 
(пп3 п2 ст358 НКРФ)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5F5-4EE1-BEE9-A188B6208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42768014758234E-2"/>
          <c:y val="3.3452966339219931E-2"/>
          <c:w val="0.90581374113236712"/>
          <c:h val="0.88522225812819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F497D"/>
              </a:solidFill>
              <a:ln w="2346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A9-4B5F-8C17-EEAD6C4664F2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A9-4B5F-8C17-EEAD6C4664F2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A9-4B5F-8C17-EEAD6C4664F2}"/>
              </c:ext>
            </c:extLst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A9-4B5F-8C17-EEAD6C4664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181218007972487E-4"/>
                  <c:y val="-0.16196464221522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A9-4B5F-8C17-EEAD6C466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75482555426096E-3"/>
                  <c:y val="-0.1127711415884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A9-4B5F-8C17-EEAD6C466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521101344308992E-3"/>
                  <c:y val="-8.24613150483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DA9-4B5F-8C17-EEAD6C4664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61653035770662E-3"/>
                  <c:y val="-7.824177564778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DA9-4B5F-8C17-EEAD6C4664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46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Госорганы</c:v>
                </c:pt>
                <c:pt idx="1">
                  <c:v>Ковид</c:v>
                </c:pt>
                <c:pt idx="2">
                  <c:v>Религ</c:v>
                </c:pt>
                <c:pt idx="3">
                  <c:v>СЭЗ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</c:v>
                </c:pt>
                <c:pt idx="1">
                  <c:v>35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DA9-4B5F-8C17-EEAD6C466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52312304"/>
        <c:axId val="253273408"/>
      </c:barChart>
      <c:catAx>
        <c:axId val="25231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273408"/>
        <c:crosses val="autoZero"/>
        <c:auto val="1"/>
        <c:lblAlgn val="ctr"/>
        <c:lblOffset val="100"/>
        <c:noMultiLvlLbl val="0"/>
      </c:catAx>
      <c:valAx>
        <c:axId val="253273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312304"/>
        <c:crosses val="autoZero"/>
        <c:crossBetween val="between"/>
      </c:valAx>
      <c:spPr>
        <a:solidFill>
          <a:schemeClr val="bg1">
            <a:alpha val="0"/>
          </a:schemeClr>
        </a:solidFill>
        <a:ln w="253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6-4FDF-BB16-41A1A01DD5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6-4FDF-BB16-41A1A01DD5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30"/>
        <c:axId val="253274584"/>
        <c:axId val="253274976"/>
      </c:barChart>
      <c:catAx>
        <c:axId val="253274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274976"/>
        <c:crosses val="autoZero"/>
        <c:auto val="1"/>
        <c:lblAlgn val="ctr"/>
        <c:lblOffset val="100"/>
        <c:noMultiLvlLbl val="0"/>
      </c:catAx>
      <c:valAx>
        <c:axId val="253274976"/>
        <c:scaling>
          <c:orientation val="minMax"/>
          <c:max val="1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327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09-42E7-AEC7-FC938F2236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0B-4E9D-9D7D-80466F57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0B-4E9D-9D7D-80466F57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30"/>
        <c:axId val="253275760"/>
        <c:axId val="253276152"/>
      </c:barChart>
      <c:catAx>
        <c:axId val="253275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276152"/>
        <c:crosses val="autoZero"/>
        <c:auto val="1"/>
        <c:lblAlgn val="ctr"/>
        <c:lblOffset val="100"/>
        <c:noMultiLvlLbl val="0"/>
      </c:catAx>
      <c:valAx>
        <c:axId val="25327615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3275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42768014758234E-2"/>
          <c:y val="3.3452966339219931E-2"/>
          <c:w val="0.90581374113236712"/>
          <c:h val="0.88522225812819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23465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76-4537-95FA-2D4F157A353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76-4537-95FA-2D4F157A353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76-4537-95FA-2D4F157A353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2346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76-4537-95FA-2D4F157A3532}"/>
              </c:ext>
            </c:extLst>
          </c:dPt>
          <c:dLbls>
            <c:dLbl>
              <c:idx val="0"/>
              <c:layout>
                <c:manualLayout>
                  <c:x val="-1.4982895903558285E-3"/>
                  <c:y val="-5.0994418785226994E-1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76-4537-95FA-2D4F157A3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64774102761037E-3"/>
                  <c:y val="-0.14416274855631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76-4537-95FA-2D4F157A3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473205155248758E-3"/>
                  <c:y val="-8.1617827685378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76-4537-95FA-2D4F157A3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44690462807578E-4"/>
                  <c:y val="-0.12696604919560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76-4537-95FA-2D4F157A35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61653035770662E-3"/>
                  <c:y val="-7.824177564778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76-4537-95FA-2D4F157A35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46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СЭЗ</c:v>
                </c:pt>
                <c:pt idx="1">
                  <c:v>КОВИД</c:v>
                </c:pt>
                <c:pt idx="2">
                  <c:v>Инвалиды</c:v>
                </c:pt>
                <c:pt idx="3">
                  <c:v>прочие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76-4537-95FA-2D4F157A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532513504"/>
        <c:axId val="532513896"/>
      </c:barChart>
      <c:catAx>
        <c:axId val="53251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2513896"/>
        <c:crosses val="autoZero"/>
        <c:auto val="1"/>
        <c:lblAlgn val="ctr"/>
        <c:lblOffset val="100"/>
        <c:noMultiLvlLbl val="0"/>
      </c:catAx>
      <c:valAx>
        <c:axId val="532513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2513504"/>
        <c:crosses val="autoZero"/>
        <c:crossBetween val="between"/>
      </c:valAx>
      <c:spPr>
        <a:solidFill>
          <a:schemeClr val="bg1">
            <a:alpha val="0"/>
          </a:schemeClr>
        </a:solidFill>
        <a:ln w="253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739" cy="3414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869" y="1"/>
            <a:ext cx="4308738" cy="3414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EA44-F1CB-4E2B-84D0-34F71920F200}" type="datetimeFigureOut">
              <a:rPr lang="ru-RU" smtClean="0"/>
              <a:t>07.02.2022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7317"/>
            <a:ext cx="4308739" cy="3414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869" y="6467317"/>
            <a:ext cx="4308738" cy="3414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B46B-2624-493D-B486-17FDBB0C49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50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739" cy="340331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869" y="1"/>
            <a:ext cx="4308738" cy="340331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325" y="3233687"/>
            <a:ext cx="7952276" cy="3064063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67371"/>
            <a:ext cx="4308739" cy="340331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869" y="6467371"/>
            <a:ext cx="4308738" cy="340331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D2AF8-2EAE-4D1A-AA20-DA86BBBE4777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2731F5-92CD-49DE-B869-159CABC2E7CA}" type="slidenum">
              <a:rPr lang="ru-RU" altLang="ru-RU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8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02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2731F5-92CD-49DE-B869-159CABC2E7CA}" type="slidenum">
              <a:rPr lang="ru-RU" altLang="ru-RU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5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039757" y="4670425"/>
            <a:ext cx="786676" cy="2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784" tIns="51897" rIns="103784" bIns="51897">
            <a:spAutoFit/>
          </a:bodyPr>
          <a:lstStyle>
            <a:lvl1pPr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100" dirty="0" smtClean="0">
                <a:solidFill>
                  <a:srgbClr val="FFFFFF"/>
                </a:solidFill>
                <a:latin typeface="Arial Narrow" pitchFamily="34" charset="0"/>
                <a:cs typeface="Times New Roman" panose="02020603050405020304" pitchFamily="18" charset="0"/>
              </a:rPr>
              <a:t>09</a:t>
            </a:r>
            <a:r>
              <a:rPr lang="ru-RU" altLang="ru-RU" sz="1100" dirty="0" smtClean="0">
                <a:solidFill>
                  <a:srgbClr val="FFFFFF"/>
                </a:solidFill>
                <a:latin typeface="Arial Narrow" pitchFamily="34" charset="0"/>
                <a:cs typeface="Times New Roman" panose="02020603050405020304" pitchFamily="18" charset="0"/>
              </a:rPr>
              <a:t>.0</a:t>
            </a:r>
            <a:r>
              <a:rPr lang="en-US" altLang="ru-RU" sz="1100" dirty="0" smtClean="0">
                <a:solidFill>
                  <a:srgbClr val="FFFFFF"/>
                </a:solidFill>
                <a:latin typeface="Arial Narrow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100" dirty="0" smtClean="0">
                <a:solidFill>
                  <a:srgbClr val="FFFFFF"/>
                </a:solidFill>
                <a:latin typeface="Arial Narrow" pitchFamily="34" charset="0"/>
                <a:cs typeface="Times New Roman" panose="02020603050405020304" pitchFamily="18" charset="0"/>
              </a:rPr>
              <a:t>.2022</a:t>
            </a:r>
            <a:endParaRPr lang="ru-RU" altLang="ru-RU" sz="1100" dirty="0">
              <a:solidFill>
                <a:srgbClr val="FFFFFF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ctrTitle"/>
          </p:nvPr>
        </p:nvSpPr>
        <p:spPr>
          <a:xfrm>
            <a:off x="430012" y="2512220"/>
            <a:ext cx="8497888" cy="1214437"/>
          </a:xfrm>
        </p:spPr>
        <p:txBody>
          <a:bodyPr>
            <a:normAutofit/>
          </a:bodyPr>
          <a:lstStyle/>
          <a:p>
            <a:pPr algn="ctr" defTabSz="1011238" eaLnBrk="1" hangingPunct="1"/>
            <a:r>
              <a:rPr lang="ru-RU" altLang="ru-RU" sz="2800" dirty="0"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Arial Narrow" pitchFamily="34" charset="0"/>
                <a:cs typeface="Times New Roman" pitchFamily="18" charset="0"/>
              </a:rPr>
              <a:t>Особенности уплаты имущественных налогов юридическими лицами</a:t>
            </a:r>
            <a:r>
              <a:rPr lang="ru-RU" altLang="ru-RU" sz="2800" dirty="0">
                <a:latin typeface="Arial Narrow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924050"/>
            <a:ext cx="8496944" cy="6477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 ПО                             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Г. СЕВАСТОПОЛЮ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3849688"/>
            <a:ext cx="7561263" cy="574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Докладчик: Балуева Наталья Борисовна</a:t>
            </a: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начальник отдела камерального контроля в сфере налогообложения имущества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2901D63-7B96-4CFC-A767-413BC55CB7D1}"/>
              </a:ext>
            </a:extLst>
          </p:cNvPr>
          <p:cNvSpPr/>
          <p:nvPr/>
        </p:nvSpPr>
        <p:spPr>
          <a:xfrm>
            <a:off x="1547664" y="1491630"/>
            <a:ext cx="2484276" cy="3384376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21049756-10D7-4473-BA26-931E222456F5}"/>
              </a:ext>
            </a:extLst>
          </p:cNvPr>
          <p:cNvSpPr/>
          <p:nvPr/>
        </p:nvSpPr>
        <p:spPr>
          <a:xfrm>
            <a:off x="5171936" y="1491630"/>
            <a:ext cx="2484276" cy="3384376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0000" y="3456000"/>
            <a:ext cx="3412480" cy="9713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Налоговая ставка: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1,5 процента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00" y="3456000"/>
            <a:ext cx="3384376" cy="979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Налоговые ставки: </a:t>
            </a:r>
          </a:p>
          <a:p>
            <a:pPr marL="1260000" indent="-3600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1 процент;</a:t>
            </a:r>
          </a:p>
          <a:p>
            <a:pPr marL="1260000" indent="-3600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2 процента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00" y="1728000"/>
            <a:ext cx="3384376" cy="13962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По кадастровой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стоимости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(ст. 378.2 НК РФ)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0000" y="1728000"/>
            <a:ext cx="3412480" cy="14107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По среднегодовой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стоимости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(ст. 375 НК РФ)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66713"/>
            <a:ext cx="8496944" cy="833437"/>
          </a:xfrm>
        </p:spPr>
        <p:txBody>
          <a:bodyPr/>
          <a:lstStyle/>
          <a:p>
            <a:pPr algn="ctr" defTabSz="1043056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Порядок расчета налога на имущество  организаций,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с учетом изменений  с 01.01.2022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(за налоговый период 2022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09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1059582"/>
            <a:ext cx="6282159" cy="382509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Прямоугольник 1"/>
          <p:cNvSpPr/>
          <p:nvPr/>
        </p:nvSpPr>
        <p:spPr>
          <a:xfrm>
            <a:off x="1763688" y="4167192"/>
            <a:ext cx="1440160" cy="4468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1322" y="3748459"/>
            <a:ext cx="1882765" cy="56274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8409" y="2799040"/>
            <a:ext cx="1445439" cy="56274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4551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Перечень объектов недвижимого имущества, в отношении которых налоговая база определяется как кадастровая стоимость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dizo@sev.gov.ru)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540448" y="3869589"/>
            <a:ext cx="214312" cy="29368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E48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6071" y="3843443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1246</a:t>
            </a:r>
            <a:r>
              <a:rPr lang="ru-RU" altLang="ru-RU" b="1" dirty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8797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 sz="quarter"/>
          </p:nvPr>
        </p:nvSpPr>
        <p:spPr>
          <a:xfrm>
            <a:off x="323528" y="148178"/>
            <a:ext cx="8496944" cy="5760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база исходя из кадастровой стоимости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"/>
          </p:nvPr>
        </p:nvSpPr>
        <p:spPr>
          <a:xfrm>
            <a:off x="683567" y="1642276"/>
            <a:ext cx="3488847" cy="7200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1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ВКЛЮЧЕНЫ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перечень объектов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30.11.2021 № 153)</a:t>
            </a:r>
          </a:p>
        </p:txBody>
      </p:sp>
      <p:sp>
        <p:nvSpPr>
          <p:cNvPr id="22" name="Объект 21"/>
          <p:cNvSpPr>
            <a:spLocks noGrp="1"/>
          </p:cNvSpPr>
          <p:nvPr>
            <p:ph sz="quarter" idx="2"/>
          </p:nvPr>
        </p:nvSpPr>
        <p:spPr>
          <a:xfrm>
            <a:off x="4499992" y="1624020"/>
            <a:ext cx="3744415" cy="7200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1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ВКЛЮЧЕНЫ </a:t>
            </a:r>
          </a:p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перечень объектов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30.11.2021 № 153)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3DC770-18FE-488A-8A92-2355A87FE0BD}"/>
              </a:ext>
            </a:extLst>
          </p:cNvPr>
          <p:cNvSpPr txBox="1"/>
          <p:nvPr/>
        </p:nvSpPr>
        <p:spPr>
          <a:xfrm>
            <a:off x="683568" y="809563"/>
            <a:ext cx="7560838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Объекты недвижимости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BC1DE587-4E10-42ED-9AD5-BBCB4261ED1B}"/>
              </a:ext>
            </a:extLst>
          </p:cNvPr>
          <p:cNvSpPr/>
          <p:nvPr/>
        </p:nvSpPr>
        <p:spPr>
          <a:xfrm>
            <a:off x="1871700" y="1271413"/>
            <a:ext cx="792088" cy="29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="" xmlns:a16="http://schemas.microsoft.com/office/drawing/2014/main" id="{B62DFD44-C40B-49E1-BF6D-394933FFF6E2}"/>
              </a:ext>
            </a:extLst>
          </p:cNvPr>
          <p:cNvSpPr/>
          <p:nvPr/>
        </p:nvSpPr>
        <p:spPr>
          <a:xfrm>
            <a:off x="6084168" y="1290971"/>
            <a:ext cx="792088" cy="29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">
            <a:extLst>
              <a:ext uri="{FF2B5EF4-FFF2-40B4-BE49-F238E27FC236}">
                <a16:creationId xmlns="" xmlns:a16="http://schemas.microsoft.com/office/drawing/2014/main" id="{9AA4D1F7-8B78-417B-897B-FDC3C0763AF8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31745920"/>
              </p:ext>
            </p:extLst>
          </p:nvPr>
        </p:nvGraphicFramePr>
        <p:xfrm>
          <a:off x="683567" y="2540882"/>
          <a:ext cx="3528393" cy="237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98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Административно-деловые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торговые центры, помещения в них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Нежилые помещения, назначение, разрешенное 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использование которых предусматривает размещение офисов, торговых объектов, объектов общепита и бытового обслуживания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6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Налоговая ставка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процент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Объект 4">
            <a:extLst>
              <a:ext uri="{FF2B5EF4-FFF2-40B4-BE49-F238E27FC236}">
                <a16:creationId xmlns="" xmlns:a16="http://schemas.microsoft.com/office/drawing/2014/main" id="{F0302842-8176-4106-AB5B-A54A67B7C3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1592630"/>
              </p:ext>
            </p:extLst>
          </p:nvPr>
        </p:nvGraphicFramePr>
        <p:xfrm>
          <a:off x="4499992" y="2540881"/>
          <a:ext cx="3744416" cy="237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1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Жилые помещения, гаражи, машино-места, объекты незавершенного строительства, жилые строения, садовые дома, хозяйственные строения или сооружения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Объекты недвижимого имущества иностранных организаций, осуществляющих деятельность в РФ через постоянные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представительства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8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Налоговая ставка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процента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915566"/>
            <a:ext cx="7272808" cy="86409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Плательщики - организации, </a:t>
            </a:r>
            <a:b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применяющие специальные налоговые режимы</a:t>
            </a:r>
            <a:endParaRPr lang="ru-RU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195864"/>
            <a:ext cx="8640960" cy="572507"/>
          </a:xfrm>
        </p:spPr>
        <p:txBody>
          <a:bodyPr/>
          <a:lstStyle/>
          <a:p>
            <a:pPr lvl="0" algn="ctr" defTabSz="801688">
              <a:lnSpc>
                <a:spcPct val="10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Налог на имущество организаций не уплачивают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000" b="0" kern="12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000" b="0" kern="12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314146" y="1929837"/>
            <a:ext cx="2435112" cy="719521"/>
          </a:xfrm>
          <a:prstGeom prst="downArrow">
            <a:avLst>
              <a:gd name="adj1" fmla="val 50000"/>
              <a:gd name="adj2" fmla="val 479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ЕСХН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184068" y="1934948"/>
            <a:ext cx="2448272" cy="754833"/>
          </a:xfrm>
          <a:prstGeom prst="downArrow">
            <a:avLst>
              <a:gd name="adj1" fmla="val 50000"/>
              <a:gd name="adj2" fmla="val 6076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УСН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786586"/>
            <a:ext cx="3528392" cy="1981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ПРИ УСЛОВИИ !!!</a:t>
            </a:r>
          </a:p>
          <a:p>
            <a:pPr algn="ctr"/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объект имущества облагается налогом исходя из среднегодовой стоимости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а не от кадастровой !!!</a:t>
            </a: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753556"/>
            <a:ext cx="3552252" cy="2014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ПРИ УСЛОВИИ !!!</a:t>
            </a:r>
          </a:p>
          <a:p>
            <a:pPr algn="ctr"/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Times New Roman" pitchFamily="18" charset="0"/>
              </a:rPr>
              <a:t>объекты недвижимости используется для переработки и реализации с/х продукции и (или) для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10314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24101" y="1206203"/>
            <a:ext cx="8476332" cy="2853629"/>
            <a:chOff x="124101" y="1206203"/>
            <a:chExt cx="8476332" cy="2853629"/>
          </a:xfrm>
        </p:grpSpPr>
        <p:graphicFrame>
          <p:nvGraphicFramePr>
            <p:cNvPr id="2" name="Диаграмма 4"/>
            <p:cNvGraphicFramePr>
              <a:graphicFrameLocks/>
            </p:cNvGraphicFramePr>
            <p:nvPr>
              <p:extLst/>
            </p:nvPr>
          </p:nvGraphicFramePr>
          <p:xfrm>
            <a:off x="124101" y="1206203"/>
            <a:ext cx="8476332" cy="2853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2920651" y="3083961"/>
              <a:ext cx="1057160" cy="7419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844528" y="3542763"/>
              <a:ext cx="1061571" cy="2749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770718" y="3298781"/>
              <a:ext cx="1074035" cy="5271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6475" y="2633688"/>
              <a:ext cx="938067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81%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5914" y="3247917"/>
              <a:ext cx="861553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14%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497" y="3467839"/>
              <a:ext cx="590403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srgbClr val="00206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76456" y="3398974"/>
              <a:ext cx="620075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srgbClr val="00206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4%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20096" y="3828201"/>
              <a:ext cx="76843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3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6974D1-AEC5-459D-953B-CADC08A1D9DE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14</a:t>
            </a:fld>
            <a:endParaRPr lang="ru-RU" altLang="ru-RU" sz="21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139" y="3917173"/>
            <a:ext cx="1290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Участники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СЭЗ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(ст.381 НКРФ)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3499" y="3911760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COVID-19</a:t>
            </a: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(172-</a:t>
            </a: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ФЗ)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9109" y="3893408"/>
            <a:ext cx="2299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Прочие</a:t>
            </a:r>
          </a:p>
          <a:p>
            <a:pPr algn="ctr"/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(ст.381 НКРФ, </a:t>
            </a:r>
            <a:b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ст.4 Закона от 26.11.2014 № 81-ЗС)</a:t>
            </a:r>
          </a:p>
          <a:p>
            <a:pPr algn="ctr"/>
            <a:endParaRPr lang="ru-RU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7409" y="1731047"/>
            <a:ext cx="4398413" cy="3998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Общее количество – 72 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94255" y="3895690"/>
            <a:ext cx="196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 инвалидов 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(ст.381 НКРФ)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507" y="436809"/>
            <a:ext cx="7684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льготы по налогу на имущество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 по итогам 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6384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dirty="0">
                <a:solidFill>
                  <a:srgbClr val="FFFFFF"/>
                </a:solidFill>
                <a:latin typeface="Arial Narrow" panose="020B0606020202030204" pitchFamily="34" charset="0"/>
              </a:rPr>
              <a:t>17</a:t>
            </a:r>
          </a:p>
        </p:txBody>
      </p:sp>
      <p:sp>
        <p:nvSpPr>
          <p:cNvPr id="117763" name="Объект 1"/>
          <p:cNvSpPr>
            <a:spLocks noGrp="1"/>
          </p:cNvSpPr>
          <p:nvPr>
            <p:ph idx="1"/>
          </p:nvPr>
        </p:nvSpPr>
        <p:spPr>
          <a:xfrm>
            <a:off x="611560" y="339502"/>
            <a:ext cx="8280920" cy="474663"/>
          </a:xfrm>
        </p:spPr>
        <p:txBody>
          <a:bodyPr/>
          <a:lstStyle/>
          <a:p>
            <a:pPr marL="317500" algn="ctr">
              <a:spcBef>
                <a:spcPct val="0"/>
              </a:spcBef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Налоговая декларация по налогу на имущество организаций</a:t>
            </a:r>
            <a:endParaRPr lang="ru-RU" altLang="ru-RU" sz="1600" b="0" dirty="0">
              <a:solidFill>
                <a:srgbClr val="10253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17500" algn="r">
              <a:lnSpc>
                <a:spcPct val="80000"/>
              </a:lnSpc>
            </a:pPr>
            <a:endParaRPr lang="ru-RU" altLang="ru-RU" sz="1000" u="sng" dirty="0">
              <a:solidFill>
                <a:srgbClr val="10253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17500" algn="r">
              <a:lnSpc>
                <a:spcPct val="80000"/>
              </a:lnSpc>
            </a:pPr>
            <a:endParaRPr lang="ru-RU" altLang="ru-RU" sz="1600" b="1" dirty="0">
              <a:solidFill>
                <a:srgbClr val="008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17500" algn="ctr" eaLnBrk="1" hangingPunct="1">
              <a:spcBef>
                <a:spcPct val="0"/>
              </a:spcBef>
            </a:pPr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B086DE-643F-4594-A85B-556D8F7E70EF}"/>
              </a:ext>
            </a:extLst>
          </p:cNvPr>
          <p:cNvSpPr txBox="1"/>
          <p:nvPr/>
        </p:nvSpPr>
        <p:spPr>
          <a:xfrm>
            <a:off x="4135760" y="3789327"/>
            <a:ext cx="4082684" cy="9787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17500"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Срок предоставления за 2021 год – не позднее </a:t>
            </a:r>
          </a:p>
          <a:p>
            <a:pPr marL="317500" algn="ctr">
              <a:lnSpc>
                <a:spcPct val="80000"/>
              </a:lnSpc>
            </a:pPr>
            <a:r>
              <a:rPr lang="ru-RU" altLang="ru-RU" sz="2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30.03.2022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8C7F42-781C-4AD8-BA84-E9CA8ED5EB76}"/>
              </a:ext>
            </a:extLst>
          </p:cNvPr>
          <p:cNvSpPr txBox="1"/>
          <p:nvPr/>
        </p:nvSpPr>
        <p:spPr>
          <a:xfrm>
            <a:off x="3574377" y="960680"/>
            <a:ext cx="504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0"/>
            <a:r>
              <a:rPr lang="ru-RU" altLang="ru-RU" dirty="0">
                <a:solidFill>
                  <a:srgbClr val="10253F"/>
                </a:solidFill>
                <a:latin typeface="Arial Narrow" panose="020B0606020202030204" pitchFamily="34" charset="0"/>
                <a:cs typeface="Times New Roman" pitchFamily="18" charset="0"/>
              </a:rPr>
              <a:t>Приказ ФНС России № СА-7-21/405@ (ред. от 18.06.2021)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6800BC-F5FD-4761-B585-3F71639D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4078"/>
            <a:ext cx="2808312" cy="39885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CFC76DC-93A7-467C-8B04-BCCAE1E3049F}"/>
              </a:ext>
            </a:extLst>
          </p:cNvPr>
          <p:cNvSpPr/>
          <p:nvPr/>
        </p:nvSpPr>
        <p:spPr>
          <a:xfrm>
            <a:off x="755576" y="841686"/>
            <a:ext cx="653670" cy="423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="" xmlns:a16="http://schemas.microsoft.com/office/drawing/2014/main" id="{3CD44C6F-ADF2-4977-9C9E-31C9B2C3474F}"/>
              </a:ext>
            </a:extLst>
          </p:cNvPr>
          <p:cNvSpPr/>
          <p:nvPr/>
        </p:nvSpPr>
        <p:spPr>
          <a:xfrm>
            <a:off x="4112865" y="1635646"/>
            <a:ext cx="4078492" cy="1872208"/>
          </a:xfrm>
          <a:prstGeom prst="wedgeRectCallout">
            <a:avLst>
              <a:gd name="adj1" fmla="val -115074"/>
              <a:gd name="adj2" fmla="val -764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4D01F58-00A1-4A7C-AD1D-1F3FEC4F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8" y="1766775"/>
            <a:ext cx="2867425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B1EC626C-DE85-45CD-AE36-9EC60ED93FFE}"/>
              </a:ext>
            </a:extLst>
          </p:cNvPr>
          <p:cNvSpPr/>
          <p:nvPr/>
        </p:nvSpPr>
        <p:spPr>
          <a:xfrm>
            <a:off x="5187021" y="1059582"/>
            <a:ext cx="2520280" cy="3816424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9237057D-3B34-40E0-8779-98E7707F7371}"/>
              </a:ext>
            </a:extLst>
          </p:cNvPr>
          <p:cNvSpPr/>
          <p:nvPr/>
        </p:nvSpPr>
        <p:spPr>
          <a:xfrm>
            <a:off x="1403648" y="1059582"/>
            <a:ext cx="2520280" cy="3816424"/>
          </a:xfrm>
          <a:prstGeom prst="triangle">
            <a:avLst/>
          </a:prstGeom>
          <a:solidFill>
            <a:schemeClr val="accent1">
              <a:alpha val="25000"/>
            </a:scheme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48304" y="1274447"/>
            <a:ext cx="3240000" cy="1548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Срок уплаты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налога по итогам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2021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6340" y="1271669"/>
            <a:ext cx="3240000" cy="1548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Срок уплаты  авансовых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платежей в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2022 году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8304" y="3026624"/>
            <a:ext cx="3240000" cy="15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не позднее 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01.03.2022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6340" y="3026624"/>
            <a:ext cx="3240000" cy="154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altLang="ru-RU" sz="24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altLang="ru-RU" sz="8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04.05.2022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01.08.2022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31.10.2022</a:t>
            </a:r>
          </a:p>
          <a:p>
            <a:pPr algn="ctr"/>
            <a:endParaRPr lang="ru-RU" altLang="ru-RU" sz="20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62348" y="386705"/>
            <a:ext cx="7560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Срок уплаты налога на имущество организаций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5289" y="3079800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2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4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utoShape 6" descr="https://vita-property.ru/wp-content/uploads/7/1/2/71261bae90b0d7e29bc8a9ae6b1ae99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073" y="333893"/>
            <a:ext cx="7260158" cy="36003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Налоговая база по среднегодовой стоимости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019140" y="1076952"/>
            <a:ext cx="291061" cy="1303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5856" y="944341"/>
            <a:ext cx="2304411" cy="1569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Учесть особенности определения остаточной стоимости основных средств бюджетными организациями в соответствии с п. 58  СГС «Основные средства», утвержденного Приказом  от 31.12.2016 № 257н 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CA08B7-8381-48D4-BEA1-4834C6DCAA0A}"/>
              </a:ext>
            </a:extLst>
          </p:cNvPr>
          <p:cNvSpPr txBox="1"/>
          <p:nvPr/>
        </p:nvSpPr>
        <p:spPr>
          <a:xfrm>
            <a:off x="628133" y="3167618"/>
            <a:ext cx="7590520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2575" lvl="0" indent="-282575" defTabSz="812800">
              <a:spcBef>
                <a:spcPts val="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ОБЯЗАТЕЛЬНЫЕ ТРЕБОВАНИЯ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ЗАПОЛНЕНИЮ НАЛОГОВОЙ ДЕКЛАРАЦИИ ЗА 2021 ГОД:</a:t>
            </a:r>
          </a:p>
          <a:p>
            <a:pPr marL="342900" lvl="0" indent="-342900" defTabSz="81280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«Сумма налога, подлежащая уплате в бюджет»</a:t>
            </a:r>
          </a:p>
          <a:p>
            <a:pPr marL="342900" lvl="0" indent="-342900" defTabSz="81280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 2 «Определение налоговой базы и исчисление суммы налога»</a:t>
            </a:r>
          </a:p>
          <a:p>
            <a:pPr marL="342900" lvl="0" indent="-342900" defTabSz="81280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 2.1 «Информация об объекте недвижимого имущества, облагаемом налогом по среднегодовой стоимости»</a:t>
            </a:r>
          </a:p>
          <a:p>
            <a:pPr marL="342900" lvl="0" indent="-342900" defTabSz="812800"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 4 «Сведения о среднегодовой стоимости объектов движимого имущества, учтенных на балансе организации в качестве объектов основных средств»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918DCBAC-D6FB-470D-96A5-2AB6C38D1489}"/>
              </a:ext>
            </a:extLst>
          </p:cNvPr>
          <p:cNvSpPr/>
          <p:nvPr/>
        </p:nvSpPr>
        <p:spPr>
          <a:xfrm>
            <a:off x="2532566" y="2787839"/>
            <a:ext cx="1584176" cy="3007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D4966CD-F72A-4714-B132-1B70A61AD054}"/>
              </a:ext>
            </a:extLst>
          </p:cNvPr>
          <p:cNvSpPr txBox="1"/>
          <p:nvPr/>
        </p:nvSpPr>
        <p:spPr>
          <a:xfrm>
            <a:off x="705974" y="944342"/>
            <a:ext cx="5237360" cy="15690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>
            <a:normAutofit/>
          </a:bodyPr>
          <a:lstStyle/>
          <a:p>
            <a:pPr marL="36000" algn="ctr">
              <a:lnSpc>
                <a:spcPct val="11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определении налоговой базы как среднегодовой стоимости - </a:t>
            </a:r>
            <a:r>
              <a:rPr lang="ru-RU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 учитывается по его остаточной стоимости, сформированной в соответствии с установленным порядком ведения бухгалтерского учёта</a:t>
            </a:r>
          </a:p>
          <a:p>
            <a:pPr marL="36000" algn="ctr">
              <a:lnSpc>
                <a:spcPct val="110000"/>
              </a:lnSpc>
              <a:spcAft>
                <a:spcPts val="0"/>
              </a:spcAft>
            </a:pPr>
            <a:r>
              <a:rPr lang="ru-RU" sz="1600" b="1" u="sng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Ставка 1,0 процент для налогового периода 2021 года</a:t>
            </a:r>
          </a:p>
          <a:p>
            <a:pPr marL="36000" algn="ctr">
              <a:lnSpc>
                <a:spcPct val="110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795" y="247296"/>
            <a:ext cx="7768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Изменения в законодательстве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 налогу на имущество организаций с 2023 года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0702" y="1347119"/>
            <a:ext cx="6879820" cy="84056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Налоговая база 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по налогу на имущество организаций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0702" y="2644788"/>
            <a:ext cx="3276000" cy="7060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Кадастровая стоимость объектов недвижимости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522" y="2644788"/>
            <a:ext cx="3276000" cy="7060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Среднегодовая стоимость имущества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8848" y="3812264"/>
            <a:ext cx="3276000" cy="990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Налоговая декларация</a:t>
            </a:r>
            <a:endParaRPr lang="en-US" sz="20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предоставляется)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0702" y="3807957"/>
            <a:ext cx="3276000" cy="990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Бездекларационный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порядок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(налоговая декларация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 представляется)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48702" y="2289957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576814" y="2289957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48702" y="3450320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76702" y="3455619"/>
            <a:ext cx="1221719" cy="294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4497" y="3264842"/>
            <a:ext cx="639638" cy="6334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347864" y="929659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67545" y="339502"/>
            <a:ext cx="864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alt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Ответственность по налогу на имущество организаций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00" y="828000"/>
            <a:ext cx="1944000" cy="82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Статья 75 НК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0000" y="1836000"/>
            <a:ext cx="1944000" cy="82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Статья 119 НК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5289" y="3079800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0000" y="2880000"/>
            <a:ext cx="1944000" cy="82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Статья 122 НК РФ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6000" y="828000"/>
            <a:ext cx="3168351" cy="82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сроков оплаты (авансовых платежей, платежей за год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6000" y="1836000"/>
            <a:ext cx="3168351" cy="82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сроков представления налоговой отчетности (декларации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6000" y="2830492"/>
            <a:ext cx="3168351" cy="82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Неполнота уплаты налога на имущество организаций в бюджет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000" y="3924000"/>
            <a:ext cx="1944000" cy="82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Ст. 15.5 КоАП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6000" y="3924000"/>
            <a:ext cx="3168351" cy="82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 сроков представления налоговой отчетности (декларации) на должностное лицо организации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64000" y="3924000"/>
            <a:ext cx="2016221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300 до 500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64000" y="2881700"/>
            <a:ext cx="2016222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20% (40%) от суммы неуплаченного налога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64000" y="828000"/>
            <a:ext cx="2016224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1/300 от ставки </a:t>
            </a:r>
          </a:p>
          <a:p>
            <a:pPr algn="ctr">
              <a:defRPr/>
            </a:pPr>
            <a:r>
              <a:rPr lang="ru-RU" b="1" dirty="0" err="1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реф</a:t>
            </a:r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-я ЦБ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64000" y="1836000"/>
            <a:ext cx="2016224" cy="8624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5% от суммы налога, не более 30%, но не менее 1000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083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271337" y="1254293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80213" y="550579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Имущественные налоги юридических лиц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00" y="1443537"/>
            <a:ext cx="2087563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0000" y="2514663"/>
            <a:ext cx="2087563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8762" y="3404434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0000" y="3666221"/>
            <a:ext cx="2087563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40000" y="1444290"/>
            <a:ext cx="4788636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28 НК РФ</a:t>
            </a:r>
          </a:p>
          <a:p>
            <a:pPr algn="ct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14.11.2014 №75-ЗС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0" y="2515416"/>
            <a:ext cx="4824288" cy="82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31 НК РФ</a:t>
            </a:r>
          </a:p>
          <a:p>
            <a:pPr algn="ctr"/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№81-ЗС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40000" y="3666974"/>
            <a:ext cx="4824288" cy="82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30 НК РФ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№80-ЗС </a:t>
            </a:r>
          </a:p>
        </p:txBody>
      </p:sp>
    </p:spTree>
    <p:extLst>
      <p:ext uri="{BB962C8B-B14F-4D97-AF65-F5344CB8AC3E}">
        <p14:creationId xmlns:p14="http://schemas.microsoft.com/office/powerpoint/2010/main" val="12506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3"/>
          <p:cNvSpPr>
            <a:spLocks noChangeArrowheads="1"/>
          </p:cNvSpPr>
          <p:nvPr/>
        </p:nvSpPr>
        <p:spPr bwMode="auto">
          <a:xfrm>
            <a:off x="4638675" y="6853238"/>
            <a:ext cx="15335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162" tIns="52082" rIns="104162" bIns="52082">
            <a:spAutoFit/>
          </a:bodyPr>
          <a:lstStyle>
            <a:lvl1pPr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FFFFFF"/>
                </a:solidFill>
                <a:latin typeface="Calibri" panose="020F0502020204030204" pitchFamily="34" charset="0"/>
              </a:rPr>
              <a:t>30 января 2015 года</a:t>
            </a:r>
          </a:p>
        </p:txBody>
      </p:sp>
      <p:sp>
        <p:nvSpPr>
          <p:cNvPr id="79875" name="Заголовок 1"/>
          <p:cNvSpPr>
            <a:spLocks noGrp="1"/>
          </p:cNvSpPr>
          <p:nvPr>
            <p:ph type="ctrTitle"/>
          </p:nvPr>
        </p:nvSpPr>
        <p:spPr>
          <a:xfrm>
            <a:off x="700088" y="2643188"/>
            <a:ext cx="7875587" cy="865187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ЗА  ВНИМАНИЕ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499992" y="3003798"/>
            <a:ext cx="3409013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срок уплаты налога по итогам 2021 года: 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не позднее  </a:t>
            </a: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01.03.2022</a:t>
            </a:r>
          </a:p>
          <a:p>
            <a:pPr algn="ctr"/>
            <a:endParaRPr lang="ru-RU" altLang="ru-RU" sz="2000" b="1" dirty="0">
              <a:solidFill>
                <a:srgbClr val="C0504D">
                  <a:lumMod val="50000"/>
                </a:srgb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C0504D">
                  <a:lumMod val="50000"/>
                </a:srgb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4229" y="3003798"/>
            <a:ext cx="3339511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000" b="1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срок уплаты авансовых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платежей в 2022 году:   </a:t>
            </a:r>
            <a:r>
              <a:rPr lang="ru-RU" alt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 </a:t>
            </a:r>
            <a:r>
              <a:rPr lang="ru-RU" altLang="ru-RU" sz="2000" b="1" dirty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04.05.2022, 01.08.2022,</a:t>
            </a:r>
          </a:p>
          <a:p>
            <a:pPr algn="ctr"/>
            <a:r>
              <a:rPr lang="ru-RU" altLang="ru-RU" sz="2000" b="1" dirty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  31.10.2022</a:t>
            </a:r>
          </a:p>
          <a:p>
            <a:pPr algn="ctr"/>
            <a:endParaRPr lang="ru-RU" altLang="ru-RU" sz="2000" b="1" dirty="0">
              <a:solidFill>
                <a:srgbClr val="FFC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4229" y="1659746"/>
            <a:ext cx="6984776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Декларация по транспортному и земельному налогам отменена </a:t>
            </a:r>
            <a:r>
              <a:rPr lang="ru-RU" alt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 01.01.2020 года</a:t>
            </a:r>
            <a:endParaRPr lang="ru-RU" altLang="ru-RU" sz="2400" b="1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347864" y="929659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827584" y="267494"/>
            <a:ext cx="7560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Порядок расчета и уплаты транспортного и земельного налогов юридическими лицами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БЕЗДЕКЛАРАЦИОННЫЙ </a:t>
            </a:r>
            <a:endParaRPr lang="ru-RU" altLang="ru-RU" sz="2400" b="1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AutoShape 2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4" descr="https://u.9111s.ru/uploads/202012/07/86da44278f63c643b4cea0f4733724c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AutoShape 6" descr="https://vita-property.ru/wp-content/uploads/7/1/2/71261bae90b0d7e29bc8a9ae6b1ae99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D01A738-C884-418A-888D-9ABDF2B36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390861"/>
              </p:ext>
            </p:extLst>
          </p:nvPr>
        </p:nvGraphicFramePr>
        <p:xfrm>
          <a:off x="396000" y="1980000"/>
          <a:ext cx="4212684" cy="270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40CA7D4-522C-4C6E-85B5-E94B7F6832D6}"/>
              </a:ext>
            </a:extLst>
          </p:cNvPr>
          <p:cNvSpPr/>
          <p:nvPr/>
        </p:nvSpPr>
        <p:spPr>
          <a:xfrm>
            <a:off x="3678714" y="3472200"/>
            <a:ext cx="115131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Сельхозтехника   </a:t>
            </a: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(пп5 п2 ст358 НК РФ) 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0BE1988F-4826-4271-9458-3CBF6992E4D5}"/>
              </a:ext>
            </a:extLst>
          </p:cNvPr>
          <p:cNvCxnSpPr>
            <a:cxnSpLocks/>
          </p:cNvCxnSpPr>
          <p:nvPr/>
        </p:nvCxnSpPr>
        <p:spPr>
          <a:xfrm>
            <a:off x="1957932" y="4119448"/>
            <a:ext cx="395420" cy="293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551FB469-40CE-4D3E-9508-631C037416A4}"/>
              </a:ext>
            </a:extLst>
          </p:cNvPr>
          <p:cNvCxnSpPr>
            <a:cxnSpLocks/>
          </p:cNvCxnSpPr>
          <p:nvPr/>
        </p:nvCxnSpPr>
        <p:spPr>
          <a:xfrm>
            <a:off x="2782432" y="4049454"/>
            <a:ext cx="484801" cy="122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0AAC21A-41AB-4078-BB45-3AC0F14B3B9C}"/>
              </a:ext>
            </a:extLst>
          </p:cNvPr>
          <p:cNvSpPr/>
          <p:nvPr/>
        </p:nvSpPr>
        <p:spPr>
          <a:xfrm>
            <a:off x="365133" y="4290784"/>
            <a:ext cx="15927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Морские передвижные буровые установки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(пп10 п2 ст358 НК РФ)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E4C9BC-57BE-4235-9522-76BAEBB0D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24C04-508E-4228-8EAA-3C0DE93D1FEC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EBC18E-DDF8-4ECE-908F-E53729FD4F7A}"/>
              </a:ext>
            </a:extLst>
          </p:cNvPr>
          <p:cNvSpPr/>
          <p:nvPr/>
        </p:nvSpPr>
        <p:spPr>
          <a:xfrm>
            <a:off x="468721" y="1977140"/>
            <a:ext cx="126712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ТС госорганов  </a:t>
            </a: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(пп6 п2 ст358 НКРФ)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FAD39A5-73A6-4934-B46D-B24468825B27}"/>
              </a:ext>
            </a:extLst>
          </p:cNvPr>
          <p:cNvSpPr/>
          <p:nvPr/>
        </p:nvSpPr>
        <p:spPr>
          <a:xfrm>
            <a:off x="3019683" y="4141217"/>
            <a:ext cx="146874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Транспортные </a:t>
            </a: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суда </a:t>
            </a: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(пп4 п2 ст358</a:t>
            </a:r>
            <a:r>
              <a:rPr lang="en-US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НКРФ)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52B4DC8-DFD4-4909-8ECE-43E89B78B442}"/>
              </a:ext>
            </a:extLst>
          </p:cNvPr>
          <p:cNvSpPr/>
          <p:nvPr/>
        </p:nvSpPr>
        <p:spPr>
          <a:xfrm>
            <a:off x="2496734" y="1966681"/>
            <a:ext cx="149784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Промысловые суда </a:t>
            </a:r>
          </a:p>
          <a:p>
            <a:pPr algn="ctr">
              <a:defRPr/>
            </a:pP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(пп3 п2 ст358 НКРФ)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5252901-DBA4-44FB-A419-21ED9AB5B373}"/>
              </a:ext>
            </a:extLst>
          </p:cNvPr>
          <p:cNvSpPr/>
          <p:nvPr/>
        </p:nvSpPr>
        <p:spPr>
          <a:xfrm>
            <a:off x="1937162" y="4285985"/>
            <a:ext cx="12241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5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Суда РМРС      </a:t>
            </a: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(пп9 п2 ст358 НКРФ)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B66C993F-1183-4EDC-8C0D-BEEA4D794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033581"/>
              </p:ext>
            </p:extLst>
          </p:nvPr>
        </p:nvGraphicFramePr>
        <p:xfrm>
          <a:off x="4510516" y="1980000"/>
          <a:ext cx="4212684" cy="270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A88831E-BFC9-4C4F-B76F-8E2BDA984A96}"/>
              </a:ext>
            </a:extLst>
          </p:cNvPr>
          <p:cNvSpPr/>
          <p:nvPr/>
        </p:nvSpPr>
        <p:spPr>
          <a:xfrm>
            <a:off x="5076057" y="1906575"/>
            <a:ext cx="342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68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ЗУ, изъятые из </a:t>
            </a: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оборота </a:t>
            </a:r>
          </a:p>
          <a:p>
            <a:pPr defTabSz="801668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пп1 п2 ст389 НКРФ)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50608C8-CCB2-4892-88D8-1D727E255D96}"/>
              </a:ext>
            </a:extLst>
          </p:cNvPr>
          <p:cNvSpPr/>
          <p:nvPr/>
        </p:nvSpPr>
        <p:spPr>
          <a:xfrm>
            <a:off x="5550180" y="4292002"/>
            <a:ext cx="282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68"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ЗУ, на которых расположены объекты культурного наследия (пп2 п2 ст389 НКРФ) 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1668">
              <a:defRPr/>
            </a:pP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D1FF9471-B2F9-4AC9-B003-AC5E1757FC2E}"/>
              </a:ext>
            </a:extLst>
          </p:cNvPr>
          <p:cNvSpPr/>
          <p:nvPr/>
        </p:nvSpPr>
        <p:spPr>
          <a:xfrm>
            <a:off x="375023" y="308414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30">
              <a:defRPr/>
            </a:pP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Статистика по «не объектам» по итогам </a:t>
            </a: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61AA54E-7545-4C18-AFCA-17AB496EF8D3}"/>
              </a:ext>
            </a:extLst>
          </p:cNvPr>
          <p:cNvSpPr txBox="1"/>
          <p:nvPr/>
        </p:nvSpPr>
        <p:spPr>
          <a:xfrm>
            <a:off x="720987" y="854774"/>
            <a:ext cx="303306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ТРАНСПОРТНЫЕ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СРЕДСТВА КНД1114238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9789AC5-2A32-4762-A86F-703211F5BD74}"/>
              </a:ext>
            </a:extLst>
          </p:cNvPr>
          <p:cNvSpPr txBox="1"/>
          <p:nvPr/>
        </p:nvSpPr>
        <p:spPr>
          <a:xfrm>
            <a:off x="4932041" y="854925"/>
            <a:ext cx="32056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ЗЕМЕЛЬНЫЕ 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УЧАСТКИ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КНД 1114015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61DB7E-CCFA-4358-958A-613ED5F14176}"/>
              </a:ext>
            </a:extLst>
          </p:cNvPr>
          <p:cNvSpPr txBox="1"/>
          <p:nvPr/>
        </p:nvSpPr>
        <p:spPr>
          <a:xfrm>
            <a:off x="5317241" y="1624366"/>
            <a:ext cx="282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43030"/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- </a:t>
            </a:r>
            <a:r>
              <a:rPr lang="en-US" sz="18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3D6B66-5102-4A10-9EEF-08D2AF95C5E7}"/>
              </a:ext>
            </a:extLst>
          </p:cNvPr>
          <p:cNvSpPr txBox="1"/>
          <p:nvPr/>
        </p:nvSpPr>
        <p:spPr>
          <a:xfrm>
            <a:off x="833539" y="1624366"/>
            <a:ext cx="282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43030"/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- 50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2248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7504" y="962379"/>
            <a:ext cx="8568952" cy="2996972"/>
            <a:chOff x="158080" y="946838"/>
            <a:chExt cx="8476332" cy="2853629"/>
          </a:xfrm>
        </p:grpSpPr>
        <p:graphicFrame>
          <p:nvGraphicFramePr>
            <p:cNvPr id="2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3085802"/>
                </p:ext>
              </p:extLst>
            </p:nvPr>
          </p:nvGraphicFramePr>
          <p:xfrm>
            <a:off x="158080" y="946838"/>
            <a:ext cx="8476332" cy="2853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2982051" y="2812865"/>
              <a:ext cx="1038247" cy="756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898759" y="3079419"/>
              <a:ext cx="1044000" cy="4888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820698" y="3198361"/>
              <a:ext cx="1040804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7320" y="2195362"/>
              <a:ext cx="938067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78%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6294" y="2954161"/>
              <a:ext cx="861553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8017" y="3111713"/>
              <a:ext cx="861553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5%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99950" y="3129362"/>
              <a:ext cx="861553" cy="45474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3056" eaLnBrk="1" fontAlgn="auto" hangingPunct="1">
                <a:spcAft>
                  <a:spcPts val="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4%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16921" y="3562136"/>
              <a:ext cx="7789622" cy="76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3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6974D1-AEC5-459D-953B-CADC08A1D9DE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5</a:t>
            </a:fld>
            <a:endParaRPr lang="ru-RU" altLang="ru-RU" sz="21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061" y="3687356"/>
            <a:ext cx="2656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Гос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органы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учреждения и пр.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ст.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Закона от 26.11.2014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№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81-ЗС)</a:t>
            </a:r>
          </a:p>
          <a:p>
            <a:pPr algn="ctr">
              <a:spcBef>
                <a:spcPts val="0"/>
              </a:spcBef>
              <a:defRPr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8502" y="3756300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COVID-19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(172-ФЗ)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7999" y="3805054"/>
            <a:ext cx="1554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Участники СЭЗ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(ст.395 НКРФ)</a:t>
            </a:r>
          </a:p>
          <a:p>
            <a:pPr algn="ctr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966" y="1724314"/>
            <a:ext cx="4536504" cy="4671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2000" b="1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Общее количество – 282 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0993" y="3760230"/>
            <a:ext cx="1470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Религиозные организации (ст.395 НКРФ)</a:t>
            </a:r>
          </a:p>
          <a:p>
            <a:pPr algn="ctr">
              <a:spcBef>
                <a:spcPts val="0"/>
              </a:spcBef>
              <a:defRPr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754" y="363469"/>
            <a:ext cx="7684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льготы по земельному налогу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 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итогам 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2020 года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(КНД 1150064)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962322862"/>
              </p:ext>
            </p:extLst>
          </p:nvPr>
        </p:nvGraphicFramePr>
        <p:xfrm>
          <a:off x="5282686" y="2160000"/>
          <a:ext cx="3456000" cy="22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122712869"/>
              </p:ext>
            </p:extLst>
          </p:nvPr>
        </p:nvGraphicFramePr>
        <p:xfrm>
          <a:off x="1358513" y="2160000"/>
          <a:ext cx="3456000" cy="22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D9B0-A7DC-452B-B0E1-F57CF33C38C4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717521" y="4399972"/>
            <a:ext cx="2607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2441" y="2643589"/>
            <a:ext cx="1693666" cy="597767"/>
          </a:xfrm>
          <a:prstGeom prst="rect">
            <a:avLst/>
          </a:prstGeom>
        </p:spPr>
        <p:txBody>
          <a:bodyPr vert="horz" wrap="square" lIns="144000" tIns="52153" rIns="104306" bIns="52153" rtlCol="0" anchor="ctr">
            <a:sp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Транспортный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5309" y="2659058"/>
            <a:ext cx="1473204" cy="597767"/>
          </a:xfrm>
          <a:prstGeom prst="rect">
            <a:avLst/>
          </a:prstGeom>
        </p:spPr>
        <p:txBody>
          <a:bodyPr vert="horz" wrap="square" lIns="144000" tIns="52153" rIns="104306" bIns="52153" rtlCol="0" anchor="ctr">
            <a:sp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Земельный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324" y="386221"/>
            <a:ext cx="8212859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Итоги администрирования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имущественных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налогов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организаций за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2020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9765" y="4344126"/>
            <a:ext cx="2857773" cy="3515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Начислено   Поступило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35696" y="4399972"/>
            <a:ext cx="2607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7082"/>
              </p:ext>
            </p:extLst>
          </p:nvPr>
        </p:nvGraphicFramePr>
        <p:xfrm>
          <a:off x="990058" y="1396632"/>
          <a:ext cx="4280583" cy="74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6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02">
                <a:tc rowSpan="2">
                  <a:txBody>
                    <a:bodyPr/>
                    <a:lstStyle/>
                    <a:p>
                      <a:pPr marL="0" marR="0" indent="0" algn="l" defTabSz="813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начислено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 млн. рублей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02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139,4  млн. рублей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0152" y="4344126"/>
            <a:ext cx="2857773" cy="3515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Начислено   Поступило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0714" y="1975534"/>
            <a:ext cx="1224136" cy="3865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itchFamily="18" charset="0"/>
              </a:rPr>
              <a:t>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6350" y="3289480"/>
            <a:ext cx="828000" cy="4001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n/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97%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55890" y="3082742"/>
            <a:ext cx="828000" cy="4001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4762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96838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3325" indent="144463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4963" indent="193675"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n/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102%</a:t>
            </a:r>
          </a:p>
        </p:txBody>
      </p:sp>
    </p:spTree>
    <p:extLst>
      <p:ext uri="{BB962C8B-B14F-4D97-AF65-F5344CB8AC3E}">
        <p14:creationId xmlns:p14="http://schemas.microsoft.com/office/powerpoint/2010/main" val="3408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687" y="26303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Федеральный закон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от 13.07.2015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№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218-ФЗ </a:t>
            </a:r>
            <a:endParaRPr lang="ru-RU" sz="2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«О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государственной регистрации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недвижимости»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443" y="1904353"/>
            <a:ext cx="2553904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Уполномоченный орган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городе Севастополе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143" y="1908793"/>
            <a:ext cx="3528392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Департамент по имущественным и земельным отношениям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548" y="1154094"/>
            <a:ext cx="8971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Выявление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правообладателей ранее учтенных объектов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недвижимости                                                                (ст.69.1 Закона  №218-ФЗ)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95005" y="1967390"/>
            <a:ext cx="936104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6443" y="2705734"/>
            <a:ext cx="7709333" cy="1146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правообладателей ранее учтенных объектов недвижимости (анализ и сбор сведений в архивах органов государственной власти,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ОМСУ и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решения о выявлении правообладателя ранее учтенного объекта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недвижимости;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сведений в Единый государственный реестр </a:t>
            </a:r>
            <a:r>
              <a:rPr lang="ru-R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недвижимости.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548" y="4057514"/>
            <a:ext cx="754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Собственник имущества самостоятельно может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обратиться в регистрирующий орган через МФЦ (многофункциональный центр)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для государственной регистрации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 на  ранее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учтенные объекты недвижимости (ст.69 Закона №218-ФЗ)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8238" y="1175904"/>
            <a:ext cx="319346" cy="305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8202" y="4084384"/>
            <a:ext cx="319346" cy="308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18C791-9F26-4AF6-820A-C370F0CF5BCD}" type="slidenum">
              <a:rPr lang="ru-RU" altLang="ru-RU" smtClean="0">
                <a:latin typeface="Arial Narrow" panose="020B0606020202030204" pitchFamily="34" charset="0"/>
              </a:rPr>
              <a:pPr/>
              <a:t>8</a:t>
            </a:fld>
            <a:endParaRPr lang="ru-RU" altLang="ru-RU">
              <a:latin typeface="Arial Narrow" panose="020B0606020202030204" pitchFamily="34" charset="0"/>
            </a:endParaRPr>
          </a:p>
        </p:txBody>
      </p:sp>
      <p:sp>
        <p:nvSpPr>
          <p:cNvPr id="23555" name="TextBox 27"/>
          <p:cNvSpPr txBox="1">
            <a:spLocks noChangeArrowheads="1"/>
          </p:cNvSpPr>
          <p:nvPr/>
        </p:nvSpPr>
        <p:spPr bwMode="auto">
          <a:xfrm>
            <a:off x="564539" y="457214"/>
            <a:ext cx="7850188" cy="3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001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621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93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65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33763" indent="193675" defTabSz="800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163"/>
              </a:lnSpc>
            </a:pPr>
            <a:endParaRPr lang="ru-RU" altLang="ru-RU" sz="1800" b="1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63"/>
              </a:lnSpc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Сообщение о наличии объектов: </a:t>
            </a:r>
          </a:p>
          <a:p>
            <a:pPr algn="ctr">
              <a:lnSpc>
                <a:spcPts val="2163"/>
              </a:lnSpc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земельных участков и (или) транспортных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 </a:t>
            </a:r>
          </a:p>
          <a:p>
            <a:pPr algn="ctr">
              <a:lnSpc>
                <a:spcPts val="2163"/>
              </a:lnSpc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(КНД 1150099)</a:t>
            </a:r>
            <a:endParaRPr lang="ru-RU" altLang="ru-RU" sz="1800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571" y="1264126"/>
            <a:ext cx="4530725" cy="2873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 налогообложения (транспорт, земля)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1725138"/>
            <a:ext cx="4530725" cy="4522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Налоговая льгота либо статус: «не объект»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570" y="2292350"/>
            <a:ext cx="45307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Налоговое сообщение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7168" y="1596074"/>
            <a:ext cx="1863438" cy="60007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отсутствует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5581" y="2002630"/>
            <a:ext cx="2251316" cy="635794"/>
          </a:xfrm>
          <a:prstGeom prst="rect">
            <a:avLst/>
          </a:prstGeom>
        </p:spPr>
        <p:txBody>
          <a:bodyPr wrap="none" lIns="104306" tIns="52153" rIns="104306" bIns="52153" anchor="ctr">
            <a:normAutofit fontScale="92500" lnSpcReduction="1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1F497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получено ЮЛ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915" y="2707313"/>
            <a:ext cx="4530725" cy="7699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Сообщения о наличии объектов (транспорт, земля) с пакетом документов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Срок: не позднее 31.12.2022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7299" y="2707313"/>
            <a:ext cx="3043093" cy="68500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ЮЛ не представлено в 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4075" y="3711575"/>
            <a:ext cx="3649663" cy="11064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ctr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штрафной санкции </a:t>
            </a:r>
            <a:r>
              <a:rPr lang="ru-RU" sz="2400" b="1" dirty="0">
                <a:solidFill>
                  <a:srgbClr val="DE991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20%</a:t>
            </a:r>
            <a:r>
              <a:rPr lang="ru-RU" sz="2400" b="1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indent="450215" algn="ctr"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суммы  неуплаченного транспортного, земельного налогов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5580" y="980439"/>
            <a:ext cx="2120489" cy="711835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собственности ЮЛ</a:t>
            </a:r>
          </a:p>
        </p:txBody>
      </p:sp>
      <p:sp>
        <p:nvSpPr>
          <p:cNvPr id="23565" name="Прямоугольник 15"/>
          <p:cNvSpPr>
            <a:spLocks noChangeArrowheads="1"/>
          </p:cNvSpPr>
          <p:nvPr/>
        </p:nvSpPr>
        <p:spPr bwMode="auto">
          <a:xfrm>
            <a:off x="542925" y="4167188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п. 3 ст. 129.1 НК РФ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5040000" y="1264126"/>
            <a:ext cx="252000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5040000" y="1771277"/>
            <a:ext cx="252000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040000" y="2268537"/>
            <a:ext cx="252000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040000" y="2867025"/>
            <a:ext cx="252000" cy="3600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654200" y="3686175"/>
            <a:ext cx="1946275" cy="368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970338" y="4104481"/>
            <a:ext cx="603250" cy="4286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29" y="1521023"/>
            <a:ext cx="2093706" cy="3009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6855" y="28970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 организаций</a:t>
            </a:r>
          </a:p>
        </p:txBody>
      </p:sp>
      <p:pic>
        <p:nvPicPr>
          <p:cNvPr id="30" name="Рисунок 2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" y="1844239"/>
            <a:ext cx="2091806" cy="3061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Рисунок 3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90" y="1521023"/>
            <a:ext cx="1995306" cy="2972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716021" y="811620"/>
            <a:ext cx="3351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города Севастополя </a:t>
            </a:r>
          </a:p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25.11.2021 № 674-ЗС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77675" y="811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 Департамента по имущественным и земельным отношениям от 30.11.2021 № 153</a:t>
            </a:r>
          </a:p>
        </p:txBody>
      </p:sp>
      <p:pic>
        <p:nvPicPr>
          <p:cNvPr id="36" name="Рисунок 3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844239"/>
            <a:ext cx="2007683" cy="3061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3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0_Present_FNS2012_A4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10_Present_FNS2012_A4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16310</TotalTime>
  <Words>1168</Words>
  <Application>Microsoft Office PowerPoint</Application>
  <PresentationFormat>Экран (16:9)</PresentationFormat>
  <Paragraphs>256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Wingdings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«Особенности уплаты имущественных налогов юридическими лицами»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расчета налога на имущество  организаций,        с учетом изменений  с 01.01.2022  (за налоговый период 2022 года)</vt:lpstr>
      <vt:lpstr>Презентация PowerPoint</vt:lpstr>
      <vt:lpstr>Налоговая база исходя из кадастровой стоимости</vt:lpstr>
      <vt:lpstr>   Налог на имущество организаций не уплачивают  </vt:lpstr>
      <vt:lpstr>Презентация PowerPoint</vt:lpstr>
      <vt:lpstr>Презентация PowerPoint</vt:lpstr>
      <vt:lpstr>Презентация PowerPoint</vt:lpstr>
      <vt:lpstr>Налоговая база по среднегодовой стоимости  </vt:lpstr>
      <vt:lpstr>Презентация PowerPoint</vt:lpstr>
      <vt:lpstr>Презентация PowerPoint</vt:lpstr>
      <vt:lpstr>БЛАГОДАРЮ  ЗА  ВНИМАНИЕ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Балуева Наталья Борисовна</cp:lastModifiedBy>
  <cp:revision>1789</cp:revision>
  <cp:lastPrinted>2021-12-17T12:58:04Z</cp:lastPrinted>
  <dcterms:created xsi:type="dcterms:W3CDTF">2013-03-25T05:56:00Z</dcterms:created>
  <dcterms:modified xsi:type="dcterms:W3CDTF">2022-02-07T09:33:34Z</dcterms:modified>
</cp:coreProperties>
</file>