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72" r:id="rId1"/>
    <p:sldMasterId id="2147484104" r:id="rId2"/>
    <p:sldMasterId id="2147484119" r:id="rId3"/>
    <p:sldMasterId id="2147484134" r:id="rId4"/>
    <p:sldMasterId id="2147484149" r:id="rId5"/>
    <p:sldMasterId id="2147484326" r:id="rId6"/>
  </p:sldMasterIdLst>
  <p:notesMasterIdLst>
    <p:notesMasterId r:id="rId27"/>
  </p:notesMasterIdLst>
  <p:handoutMasterIdLst>
    <p:handoutMasterId r:id="rId28"/>
  </p:handoutMasterIdLst>
  <p:sldIdLst>
    <p:sldId id="456" r:id="rId7"/>
    <p:sldId id="532" r:id="rId8"/>
    <p:sldId id="555" r:id="rId9"/>
    <p:sldId id="572" r:id="rId10"/>
    <p:sldId id="549" r:id="rId11"/>
    <p:sldId id="565" r:id="rId12"/>
    <p:sldId id="577" r:id="rId13"/>
    <p:sldId id="552" r:id="rId14"/>
    <p:sldId id="522" r:id="rId15"/>
    <p:sldId id="542" r:id="rId16"/>
    <p:sldId id="553" r:id="rId17"/>
    <p:sldId id="574" r:id="rId18"/>
    <p:sldId id="581" r:id="rId19"/>
    <p:sldId id="578" r:id="rId20"/>
    <p:sldId id="579" r:id="rId21"/>
    <p:sldId id="580" r:id="rId22"/>
    <p:sldId id="544" r:id="rId23"/>
    <p:sldId id="576" r:id="rId24"/>
    <p:sldId id="560" r:id="rId25"/>
    <p:sldId id="455" r:id="rId26"/>
  </p:sldIdLst>
  <p:sldSz cx="9144000" cy="5143500" type="screen16x9"/>
  <p:notesSz cx="9940925" cy="6808788"/>
  <p:defaultTextStyle>
    <a:defPPr>
      <a:defRPr lang="ru-RU"/>
    </a:defPPr>
    <a:lvl1pPr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00050" indent="4762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801688" indent="96838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203325" indent="144463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604963" indent="19367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6C2B"/>
    <a:srgbClr val="DE991C"/>
    <a:srgbClr val="F8C432"/>
    <a:srgbClr val="C26462"/>
    <a:srgbClr val="FFCC00"/>
    <a:srgbClr val="008000"/>
    <a:srgbClr val="76B531"/>
    <a:srgbClr val="3FC52D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92179" autoAdjust="0"/>
  </p:normalViewPr>
  <p:slideViewPr>
    <p:cSldViewPr>
      <p:cViewPr varScale="1">
        <p:scale>
          <a:sx n="106" d="100"/>
          <a:sy n="106" d="100"/>
        </p:scale>
        <p:origin x="120" y="78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11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222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3333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4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555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66116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351299076788079E-3"/>
          <c:y val="0.1140836406093185"/>
          <c:w val="0.80867684355152203"/>
          <c:h val="0.7718327187813630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tx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1DD-4628-9966-3AF6F642E583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  <a:sp3d contourW="25400">
                <a:contourClr>
                  <a:schemeClr val="tx2">
                    <a:lumMod val="40000"/>
                    <a:lumOff val="6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1DD-4628-9966-3AF6F642E583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1DD-4628-9966-3AF6F642E583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1DD-4628-9966-3AF6F642E58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0F1-4D40-8664-E2B64DD76DD5}"/>
              </c:ext>
            </c:extLst>
          </c:dPt>
          <c:dPt>
            <c:idx val="5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E1DD-4628-9966-3AF6F642E583}"/>
              </c:ext>
            </c:extLst>
          </c:dPt>
          <c:dLbls>
            <c:dLbl>
              <c:idx val="1"/>
              <c:layout>
                <c:manualLayout>
                  <c:x val="-0.18999136468157579"/>
                  <c:y val="9.9434345434829194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1DD-4628-9966-3AF6F642E58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8769459090688975"/>
                  <c:y val="-0.216424082953807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1DD-4628-9966-3AF6F642E583}"/>
                </c:ext>
                <c:ext xmlns:c15="http://schemas.microsoft.com/office/drawing/2012/chart" uri="{CE6537A1-D6FC-4f65-9D91-7224C49458BB}">
                  <c15:layout>
                    <c:manualLayout>
                      <c:w val="0.23501169325779003"/>
                      <c:h val="0.31777752504794687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4481825991154079"/>
                  <c:y val="-0.257706221632046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1DD-4628-9966-3AF6F642E583}"/>
                </c:ext>
                <c:ext xmlns:c15="http://schemas.microsoft.com/office/drawing/2012/chart" uri="{CE6537A1-D6FC-4f65-9D91-7224C49458BB}">
                  <c15:layout>
                    <c:manualLayout>
                      <c:w val="0.1850455543314132"/>
                      <c:h val="0.314501990220969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4.0398472802612301E-2"/>
                  <c:y val="-0.23373923549390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0F1-4D40-8664-E2B64DD76DD5}"/>
                </c:ext>
                <c:ext xmlns:c15="http://schemas.microsoft.com/office/drawing/2012/chart" uri="{CE6537A1-D6FC-4f65-9D91-7224C49458BB}">
                  <c15:layout>
                    <c:manualLayout>
                      <c:w val="9.8731592495425721E-2"/>
                      <c:h val="0.28912830117059041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8.906056091555882E-2"/>
                  <c:y val="-9.83311461535792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2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1DD-4628-9966-3AF6F642E583}"/>
                </c:ext>
                <c:ext xmlns:c15="http://schemas.microsoft.com/office/drawing/2012/chart" uri="{CE6537A1-D6FC-4f65-9D91-7224C49458BB}">
                  <c15:layout>
                    <c:manualLayout>
                      <c:w val="0.15601098966834445"/>
                      <c:h val="0.162513117539803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ТС госорганов  (пп6 п2 ст358 НКРФ)</c:v>
                </c:pt>
                <c:pt idx="1">
                  <c:v>Промысловые суда 
(пп3 п2 ст358 НКРФ)</c:v>
                </c:pt>
                <c:pt idx="2">
                  <c:v>Сельхозтехника   (пп5 п2 ст358 НК РФ) </c:v>
                </c:pt>
                <c:pt idx="3">
                  <c:v>Транспортные        суда                   (пп4 п2 ст358 НКРФ)</c:v>
                </c:pt>
                <c:pt idx="4">
                  <c:v>Суда РМРС              (пп9 п2 ст358 НКРФ)</c:v>
                </c:pt>
                <c:pt idx="5">
                  <c:v>Морские передвижные буровые установки (пп10 п2 ст358 НК РФ)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21</c:v>
                </c:pt>
                <c:pt idx="1">
                  <c:v>15</c:v>
                </c:pt>
                <c:pt idx="2">
                  <c:v>6</c:v>
                </c:pt>
                <c:pt idx="3">
                  <c:v>5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DD-4628-9966-3AF6F642E5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F5-4EE1-BEE9-A188B620810E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25400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  <a:sp3d contourW="25400">
                <a:contourClr>
                  <a:schemeClr val="tx2">
                    <a:lumMod val="40000"/>
                    <a:lumOff val="6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F5-4EE1-BEE9-A188B620810E}"/>
              </c:ext>
            </c:extLst>
          </c:dPt>
          <c:dLbls>
            <c:dLbl>
              <c:idx val="1"/>
              <c:layout>
                <c:manualLayout>
                  <c:x val="-0.12455479689433149"/>
                  <c:y val="-0.28121974473138317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5F5-4EE1-BEE9-A188B620810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ТС госорганов  (пп6 п2 ст358 НКРФ)</c:v>
                </c:pt>
                <c:pt idx="1">
                  <c:v>Промысловые суда 
(пп3 п2 ст358 НКРФ)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95F5-4EE1-BEE9-A188B6208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742768014758234E-2"/>
          <c:y val="3.3452966339219931E-2"/>
          <c:w val="0.90581374113236712"/>
          <c:h val="0.885222258128190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F81BD">
                <a:lumMod val="75000"/>
              </a:srgb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1F497D"/>
              </a:solidFill>
              <a:ln w="23465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DA9-4B5F-8C17-EEAD6C4664F2}"/>
              </c:ext>
            </c:extLst>
          </c:dPt>
          <c:dPt>
            <c:idx val="1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DA9-4B5F-8C17-EEAD6C4664F2}"/>
              </c:ext>
            </c:extLst>
          </c:dPt>
          <c:dPt>
            <c:idx val="2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DA9-4B5F-8C17-EEAD6C4664F2}"/>
              </c:ext>
            </c:extLst>
          </c:dPt>
          <c:dPt>
            <c:idx val="3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DA9-4B5F-8C17-EEAD6C4664F2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8181218007972487E-4"/>
                  <c:y val="-0.161964642215228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DA9-4B5F-8C17-EEAD6C4664F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1475482555426096E-3"/>
                  <c:y val="-0.11277114158848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DA9-4B5F-8C17-EEAD6C4664F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1521101344308992E-3"/>
                  <c:y val="-8.24613150483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DA9-4B5F-8C17-EEAD6C4664F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761653035770662E-3"/>
                  <c:y val="-7.8241775647780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DA9-4B5F-8C17-EEAD6C4664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3465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Госорганы</c:v>
                </c:pt>
                <c:pt idx="1">
                  <c:v>Ковид</c:v>
                </c:pt>
                <c:pt idx="2">
                  <c:v>Религ</c:v>
                </c:pt>
                <c:pt idx="3">
                  <c:v>СЭЗ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220</c:v>
                </c:pt>
                <c:pt idx="1">
                  <c:v>35</c:v>
                </c:pt>
                <c:pt idx="2">
                  <c:v>15</c:v>
                </c:pt>
                <c:pt idx="3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DA9-4B5F-8C17-EEAD6C466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7"/>
        <c:axId val="252312304"/>
        <c:axId val="253273408"/>
      </c:barChart>
      <c:catAx>
        <c:axId val="252312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3273408"/>
        <c:crosses val="autoZero"/>
        <c:auto val="1"/>
        <c:lblAlgn val="ctr"/>
        <c:lblOffset val="100"/>
        <c:noMultiLvlLbl val="0"/>
      </c:catAx>
      <c:valAx>
        <c:axId val="2532734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52312304"/>
        <c:crosses val="autoZero"/>
        <c:crossBetween val="between"/>
      </c:valAx>
      <c:spPr>
        <a:solidFill>
          <a:schemeClr val="bg1">
            <a:alpha val="0"/>
          </a:schemeClr>
        </a:solidFill>
        <a:ln w="2533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107.9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F6-4FDF-BB16-41A1A01DD5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0.0</c:formatCode>
                <c:ptCount val="1"/>
                <c:pt idx="0">
                  <c:v>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F6-4FDF-BB16-41A1A01DD5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0"/>
        <c:overlap val="-30"/>
        <c:axId val="253274584"/>
        <c:axId val="253274976"/>
      </c:barChart>
      <c:catAx>
        <c:axId val="2532745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3274976"/>
        <c:crosses val="autoZero"/>
        <c:auto val="1"/>
        <c:lblAlgn val="ctr"/>
        <c:lblOffset val="100"/>
        <c:noMultiLvlLbl val="0"/>
      </c:catAx>
      <c:valAx>
        <c:axId val="253274976"/>
        <c:scaling>
          <c:orientation val="minMax"/>
          <c:max val="1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53274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909-42E7-AEC7-FC938F22366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29.4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0B-4E9D-9D7D-80466F57D52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0B-4E9D-9D7D-80466F57D5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0"/>
        <c:overlap val="-30"/>
        <c:axId val="253275760"/>
        <c:axId val="253276152"/>
      </c:barChart>
      <c:catAx>
        <c:axId val="2532757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3276152"/>
        <c:crosses val="autoZero"/>
        <c:auto val="1"/>
        <c:lblAlgn val="ctr"/>
        <c:lblOffset val="100"/>
        <c:noMultiLvlLbl val="0"/>
      </c:catAx>
      <c:valAx>
        <c:axId val="253276152"/>
        <c:scaling>
          <c:orientation val="minMax"/>
          <c:max val="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532757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742768014758234E-2"/>
          <c:y val="3.3452966339219931E-2"/>
          <c:w val="0.90581374113236712"/>
          <c:h val="0.885222258128190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 w="23465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76-4537-95FA-2D4F157A3532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76-4537-95FA-2D4F157A353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D76-4537-95FA-2D4F157A3532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/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D76-4537-95FA-2D4F157A3532}"/>
              </c:ext>
            </c:extLst>
          </c:dPt>
          <c:dLbls>
            <c:dLbl>
              <c:idx val="0"/>
              <c:layout>
                <c:manualLayout>
                  <c:x val="-1.4982895903558285E-3"/>
                  <c:y val="-5.0994418785226994E-18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D76-4537-95FA-2D4F157A35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164774102761037E-3"/>
                  <c:y val="-0.144162748556312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D76-4537-95FA-2D4F157A35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3473205155248758E-3"/>
                  <c:y val="-8.1617827685378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D76-4537-95FA-2D4F157A35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44690462807578E-4"/>
                  <c:y val="-0.12696604919560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D76-4537-95FA-2D4F157A35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761653035770662E-3"/>
                  <c:y val="-7.8241775647780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D76-4537-95FA-2D4F157A35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3465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СЭЗ</c:v>
                </c:pt>
                <c:pt idx="1">
                  <c:v>КОВИД</c:v>
                </c:pt>
                <c:pt idx="2">
                  <c:v>Инвалиды</c:v>
                </c:pt>
                <c:pt idx="3">
                  <c:v>прочие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58</c:v>
                </c:pt>
                <c:pt idx="1">
                  <c:v>10</c:v>
                </c:pt>
                <c:pt idx="2">
                  <c:v>1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ED76-4537-95FA-2D4F157A35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7"/>
        <c:axId val="532513504"/>
        <c:axId val="532513896"/>
      </c:barChart>
      <c:catAx>
        <c:axId val="5325135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32513896"/>
        <c:crosses val="autoZero"/>
        <c:auto val="1"/>
        <c:lblAlgn val="ctr"/>
        <c:lblOffset val="100"/>
        <c:noMultiLvlLbl val="0"/>
      </c:catAx>
      <c:valAx>
        <c:axId val="5325138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32513504"/>
        <c:crosses val="autoZero"/>
        <c:crossBetween val="between"/>
      </c:valAx>
      <c:spPr>
        <a:solidFill>
          <a:schemeClr val="bg1">
            <a:alpha val="0"/>
          </a:schemeClr>
        </a:solidFill>
        <a:ln w="2533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8739" cy="3414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869" y="1"/>
            <a:ext cx="4308738" cy="3414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8EA44-F1CB-4E2B-84D0-34F71920F200}" type="datetimeFigureOut">
              <a:rPr lang="ru-RU" smtClean="0"/>
              <a:t>07.02.2022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67317"/>
            <a:ext cx="4308739" cy="3414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869" y="6467317"/>
            <a:ext cx="4308738" cy="3414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FB46B-2624-493D-B486-17FDBB0C49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506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8739" cy="340331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9869" y="1"/>
            <a:ext cx="4308738" cy="340331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r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130B82-A11F-426B-8239-1755AD3A290D}" type="datetimeFigureOut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4" tIns="45907" rIns="91814" bIns="4590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325" y="3233687"/>
            <a:ext cx="7952276" cy="3064063"/>
          </a:xfrm>
          <a:prstGeom prst="rect">
            <a:avLst/>
          </a:prstGeom>
        </p:spPr>
        <p:txBody>
          <a:bodyPr vert="horz" lIns="91814" tIns="45907" rIns="91814" bIns="4590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67371"/>
            <a:ext cx="4308739" cy="340331"/>
          </a:xfrm>
          <a:prstGeom prst="rect">
            <a:avLst/>
          </a:prstGeom>
        </p:spPr>
        <p:txBody>
          <a:bodyPr vert="horz" lIns="91814" tIns="45907" rIns="91814" bIns="45907" rtlCol="0" anchor="b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9869" y="6467371"/>
            <a:ext cx="4308738" cy="340331"/>
          </a:xfrm>
          <a:prstGeom prst="rect">
            <a:avLst/>
          </a:prstGeom>
        </p:spPr>
        <p:txBody>
          <a:bodyPr vert="horz" wrap="square" lIns="91814" tIns="45907" rIns="91814" bIns="45907" numCol="1" anchor="b" anchorCtr="0" compatLnSpc="1">
            <a:prstTxWarp prst="textNoShape">
              <a:avLst/>
            </a:prstTxWarp>
          </a:bodyPr>
          <a:lstStyle>
            <a:lvl1pPr algn="r" defTabSz="819150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3F97CB-4BA2-4C97-BC95-684D1A55FAD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42331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0050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688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3325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4963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7886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947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104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2627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8D2AF8-2EAE-4D1A-AA20-DA86BBBE4777}" type="slidenum">
              <a:rPr lang="ru-RU" altLang="ru-RU" sz="1200" smtClean="0">
                <a:latin typeface="Calibri" panose="020F0502020204030204" pitchFamily="34" charset="0"/>
              </a:rPr>
              <a:pPr/>
              <a:t>1</a:t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42731F5-92CD-49DE-B869-159CABC2E7CA}" type="slidenum">
              <a:rPr lang="ru-RU" altLang="ru-RU" sz="1200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5</a:t>
            </a:fld>
            <a:endParaRPr lang="ru-RU" altLang="ru-RU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787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3F97CB-4BA2-4C97-BC95-684D1A55FAD3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7021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42731F5-92CD-49DE-B869-159CABC2E7CA}" type="slidenum">
              <a:rPr lang="ru-RU" altLang="ru-RU" sz="1200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14</a:t>
            </a:fld>
            <a:endParaRPr lang="ru-RU" altLang="ru-RU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856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95021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0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7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4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35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9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12C909E0-7DD3-4015-892F-BF1EB90F02B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8005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060BCE9-6B9D-4C5C-B754-9EBDC9741D8E}" type="datetime1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374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3" y="204820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06A5B1A-41BA-43A7-AC73-1A6AC2539227}" type="datetime1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831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6803" indent="0">
              <a:buNone/>
              <a:defRPr sz="2500"/>
            </a:lvl2pPr>
            <a:lvl3pPr marL="813603" indent="0">
              <a:buNone/>
              <a:defRPr sz="2100"/>
            </a:lvl3pPr>
            <a:lvl4pPr marL="1220401" indent="0">
              <a:buNone/>
              <a:defRPr sz="1800"/>
            </a:lvl4pPr>
            <a:lvl5pPr marL="1627201" indent="0">
              <a:buNone/>
              <a:defRPr sz="1800"/>
            </a:lvl5pPr>
            <a:lvl6pPr marL="2034006" indent="0">
              <a:buNone/>
              <a:defRPr sz="1800"/>
            </a:lvl6pPr>
            <a:lvl7pPr marL="2440808" indent="0">
              <a:buNone/>
              <a:defRPr sz="1800"/>
            </a:lvl7pPr>
            <a:lvl8pPr marL="2847605" indent="0">
              <a:buNone/>
              <a:defRPr sz="1800"/>
            </a:lvl8pPr>
            <a:lvl9pPr marL="3254409" indent="0">
              <a:buNone/>
              <a:defRPr sz="18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6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7A1B63B-0011-42BD-B6FF-128A175D130C}" type="datetime1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CD3DCEC-A747-429E-990B-1FC0F667E5F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4396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0D2D552-9CA2-4E04-8831-4E210CCD7B2B}" type="datetime1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CA6BDC2-84BB-41E5-AF95-5F8DDA9A63A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96677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09"/>
            <a:ext cx="2405063" cy="4838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1B90834-939B-45F7-8A6B-821EB87678A3}" type="datetime1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E2C673C-59F8-46BB-8FBE-E4E0DBECD20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15042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9" y="1598265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168" indent="0" algn="ctr">
              <a:buNone/>
              <a:defRPr/>
            </a:lvl2pPr>
            <a:lvl3pPr marL="712340" indent="0" algn="ctr">
              <a:buNone/>
              <a:defRPr/>
            </a:lvl3pPr>
            <a:lvl4pPr marL="1068524" indent="0" algn="ctr">
              <a:buNone/>
              <a:defRPr/>
            </a:lvl4pPr>
            <a:lvl5pPr marL="1424697" indent="0" algn="ctr">
              <a:buNone/>
              <a:defRPr/>
            </a:lvl5pPr>
            <a:lvl6pPr marL="1780872" indent="0" algn="ctr">
              <a:buNone/>
              <a:defRPr/>
            </a:lvl6pPr>
            <a:lvl7pPr marL="2137048" indent="0" algn="ctr">
              <a:buNone/>
              <a:defRPr/>
            </a:lvl7pPr>
            <a:lvl8pPr marL="2493220" indent="0" algn="ctr">
              <a:buNone/>
              <a:defRPr/>
            </a:lvl8pPr>
            <a:lvl9pPr marL="2849393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9F4DE-ACE8-49D9-A3C5-76F72FAA4B1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33307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3B0F2-C75C-48E5-A58E-98376309E5E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51173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10" y="3305572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10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168" indent="0">
              <a:buNone/>
              <a:defRPr sz="1400"/>
            </a:lvl2pPr>
            <a:lvl3pPr marL="712340" indent="0">
              <a:buNone/>
              <a:defRPr sz="1300"/>
            </a:lvl3pPr>
            <a:lvl4pPr marL="1068524" indent="0">
              <a:buNone/>
              <a:defRPr sz="1100"/>
            </a:lvl4pPr>
            <a:lvl5pPr marL="1424697" indent="0">
              <a:buNone/>
              <a:defRPr sz="1100"/>
            </a:lvl5pPr>
            <a:lvl6pPr marL="1780872" indent="0">
              <a:buNone/>
              <a:defRPr sz="1100"/>
            </a:lvl6pPr>
            <a:lvl7pPr marL="2137048" indent="0">
              <a:buNone/>
              <a:defRPr sz="1100"/>
            </a:lvl7pPr>
            <a:lvl8pPr marL="2493220" indent="0">
              <a:buNone/>
              <a:defRPr sz="1100"/>
            </a:lvl8pPr>
            <a:lvl9pPr marL="2849393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323C6-F43E-4BD8-8778-DE8632016FD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61111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D867-CFDD-4BA6-9EEC-7EC6C737355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8172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478491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391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423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AE239-764D-4021-9E36-EEF06FCDEED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26455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CE9BF-8E5C-41F6-8A26-D36B220B35C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255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4C04-508E-4228-8EAA-3C0DE93D1FE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89574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02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B2C7F-2279-4D93-BA6F-567208D5456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408551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9" y="3600364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168" indent="0">
              <a:buNone/>
              <a:defRPr sz="2300"/>
            </a:lvl2pPr>
            <a:lvl3pPr marL="712340" indent="0">
              <a:buNone/>
              <a:defRPr sz="1900"/>
            </a:lvl3pPr>
            <a:lvl4pPr marL="1068524" indent="0">
              <a:buNone/>
              <a:defRPr sz="1600"/>
            </a:lvl4pPr>
            <a:lvl5pPr marL="1424697" indent="0">
              <a:buNone/>
              <a:defRPr sz="1600"/>
            </a:lvl5pPr>
            <a:lvl6pPr marL="1780872" indent="0">
              <a:buNone/>
              <a:defRPr sz="1600"/>
            </a:lvl6pPr>
            <a:lvl7pPr marL="2137048" indent="0">
              <a:buNone/>
              <a:defRPr sz="1600"/>
            </a:lvl7pPr>
            <a:lvl8pPr marL="2493220" indent="0">
              <a:buNone/>
              <a:defRPr sz="1600"/>
            </a:lvl8pPr>
            <a:lvl9pPr marL="2849393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9" y="4025839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5E15A-CDDB-4972-B5F9-238EBECD538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80462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7A5F2-7A15-4C3E-B89C-85DDEEB8B11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31601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C0F33-64FC-4CB3-AD7F-D67B9D2288D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4091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9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B614B-042A-4BF5-BF14-30B99976474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538932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7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7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7E02-A1A1-46E1-96D3-A36BD12B662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86021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9" y="367174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5354E-65D8-4F1F-BFC9-572C95073A0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389771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14"/>
            <a:ext cx="7548638" cy="946151"/>
          </a:xfrm>
        </p:spPr>
        <p:txBody>
          <a:bodyPr/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A62AD9B0-A7DC-452B-B0E1-F57CF33C38C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91682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7" y="1598262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330" indent="0" algn="ctr">
              <a:buNone/>
              <a:defRPr/>
            </a:lvl2pPr>
            <a:lvl3pPr marL="712661" indent="0" algn="ctr">
              <a:buNone/>
              <a:defRPr/>
            </a:lvl3pPr>
            <a:lvl4pPr marL="1069005" indent="0" algn="ctr">
              <a:buNone/>
              <a:defRPr/>
            </a:lvl4pPr>
            <a:lvl5pPr marL="1425339" indent="0" algn="ctr">
              <a:buNone/>
              <a:defRPr/>
            </a:lvl5pPr>
            <a:lvl6pPr marL="1781674" indent="0" algn="ctr">
              <a:buNone/>
              <a:defRPr/>
            </a:lvl6pPr>
            <a:lvl7pPr marL="2138011" indent="0" algn="ctr">
              <a:buNone/>
              <a:defRPr/>
            </a:lvl7pPr>
            <a:lvl8pPr marL="2494345" indent="0" algn="ctr">
              <a:buNone/>
              <a:defRPr/>
            </a:lvl8pPr>
            <a:lvl9pPr marL="285067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989A-85E7-4576-B12F-6947845ABE4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260034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122F0-756B-4ADE-9DAA-68B9815F6E8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652059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8" y="3305569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8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330" indent="0">
              <a:buNone/>
              <a:defRPr sz="1400"/>
            </a:lvl2pPr>
            <a:lvl3pPr marL="712661" indent="0">
              <a:buNone/>
              <a:defRPr sz="1300"/>
            </a:lvl3pPr>
            <a:lvl4pPr marL="1069005" indent="0">
              <a:buNone/>
              <a:defRPr sz="1100"/>
            </a:lvl4pPr>
            <a:lvl5pPr marL="1425339" indent="0">
              <a:buNone/>
              <a:defRPr sz="1100"/>
            </a:lvl5pPr>
            <a:lvl6pPr marL="1781674" indent="0">
              <a:buNone/>
              <a:defRPr sz="1100"/>
            </a:lvl6pPr>
            <a:lvl7pPr marL="2138011" indent="0">
              <a:buNone/>
              <a:defRPr sz="1100"/>
            </a:lvl7pPr>
            <a:lvl8pPr marL="2494345" indent="0">
              <a:buNone/>
              <a:defRPr sz="1100"/>
            </a:lvl8pPr>
            <a:lvl9pPr marL="2850678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B13D0-09BE-4BD4-93C0-13371970B3A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64379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B433-0E64-4626-AA3B-21C2F9AD1D9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059054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0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D3DED-4560-400D-95BC-17F5DE607D0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385949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427F3-0AE2-437A-94B9-C805B295462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8243783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ADF6-589E-4C9F-A82F-078F71A2B5F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273019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9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9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A0D7-357E-4A46-AC19-F28E41C6168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135949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61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330" indent="0">
              <a:buNone/>
              <a:defRPr sz="2300"/>
            </a:lvl2pPr>
            <a:lvl3pPr marL="712661" indent="0">
              <a:buNone/>
              <a:defRPr sz="1900"/>
            </a:lvl3pPr>
            <a:lvl4pPr marL="1069005" indent="0">
              <a:buNone/>
              <a:defRPr sz="1600"/>
            </a:lvl4pPr>
            <a:lvl5pPr marL="1425339" indent="0">
              <a:buNone/>
              <a:defRPr sz="1600"/>
            </a:lvl5pPr>
            <a:lvl6pPr marL="1781674" indent="0">
              <a:buNone/>
              <a:defRPr sz="1600"/>
            </a:lvl6pPr>
            <a:lvl7pPr marL="2138011" indent="0">
              <a:buNone/>
              <a:defRPr sz="1600"/>
            </a:lvl7pPr>
            <a:lvl8pPr marL="2494345" indent="0">
              <a:buNone/>
              <a:defRPr sz="1600"/>
            </a:lvl8pPr>
            <a:lvl9pPr marL="2850678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6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492B-89F8-4C75-9BA5-7B14BE81A2C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610590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A43FD-E046-4248-9E3D-59FC0A62C79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0336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FB36D6B-F53E-4BF6-B9D0-4D1B3C4BADB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427469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9DB84-39DD-435C-98AD-EE965E2D385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0074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3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9636-20D0-4768-A833-F1B425BC9B0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514399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4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4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459BD-47EA-4868-A3A2-5C6EE2896E4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538567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3" y="367174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A33A4-0232-4DDB-B5BC-5C0D80F6A82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810935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2" y="1598258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546" indent="0" algn="ctr">
              <a:buNone/>
              <a:defRPr/>
            </a:lvl2pPr>
            <a:lvl3pPr marL="713089" indent="0" algn="ctr">
              <a:buNone/>
              <a:defRPr/>
            </a:lvl3pPr>
            <a:lvl4pPr marL="1069648" indent="0" algn="ctr">
              <a:buNone/>
              <a:defRPr/>
            </a:lvl4pPr>
            <a:lvl5pPr marL="1426195" indent="0" algn="ctr">
              <a:buNone/>
              <a:defRPr/>
            </a:lvl5pPr>
            <a:lvl6pPr marL="1782745" indent="0" algn="ctr">
              <a:buNone/>
              <a:defRPr/>
            </a:lvl6pPr>
            <a:lvl7pPr marL="2139296" indent="0" algn="ctr">
              <a:buNone/>
              <a:defRPr/>
            </a:lvl7pPr>
            <a:lvl8pPr marL="2495845" indent="0" algn="ctr">
              <a:buNone/>
              <a:defRPr/>
            </a:lvl8pPr>
            <a:lvl9pPr marL="2852392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E048D-BCB2-4AA7-A4C4-EEB0757A0C8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14017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F8E80-F769-41C8-8D87-8AA9104600C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303897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3" y="330556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3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546" indent="0">
              <a:buNone/>
              <a:defRPr sz="1400"/>
            </a:lvl2pPr>
            <a:lvl3pPr marL="713089" indent="0">
              <a:buNone/>
              <a:defRPr sz="1300"/>
            </a:lvl3pPr>
            <a:lvl4pPr marL="1069648" indent="0">
              <a:buNone/>
              <a:defRPr sz="1100"/>
            </a:lvl4pPr>
            <a:lvl5pPr marL="1426195" indent="0">
              <a:buNone/>
              <a:defRPr sz="1100"/>
            </a:lvl5pPr>
            <a:lvl6pPr marL="1782745" indent="0">
              <a:buNone/>
              <a:defRPr sz="1100"/>
            </a:lvl6pPr>
            <a:lvl7pPr marL="2139296" indent="0">
              <a:buNone/>
              <a:defRPr sz="1100"/>
            </a:lvl7pPr>
            <a:lvl8pPr marL="2495845" indent="0">
              <a:buNone/>
              <a:defRPr sz="1100"/>
            </a:lvl8pPr>
            <a:lvl9pPr marL="2852392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C55CA-E7DF-40DF-8A20-9AADF3078A4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62339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AA9EE-58FB-4C1C-8B78-49FBE09F23E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889689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5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9E4C0-5872-44FA-B657-8CD5EB30ED6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147567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D2C2D-1B20-4D94-AACE-89DEDC1582E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2796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EC83A644-2ED3-4BFB-8B34-F5AA872B132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2775186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15579-0ADB-4C91-855D-66E926F3B14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088370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6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6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84E14-0AE7-4824-B0B9-36D147EE5CE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828945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58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546" indent="0">
              <a:buNone/>
              <a:defRPr sz="2300"/>
            </a:lvl2pPr>
            <a:lvl3pPr marL="713089" indent="0">
              <a:buNone/>
              <a:defRPr sz="1900"/>
            </a:lvl3pPr>
            <a:lvl4pPr marL="1069648" indent="0">
              <a:buNone/>
              <a:defRPr sz="1600"/>
            </a:lvl4pPr>
            <a:lvl5pPr marL="1426195" indent="0">
              <a:buNone/>
              <a:defRPr sz="1600"/>
            </a:lvl5pPr>
            <a:lvl6pPr marL="1782745" indent="0">
              <a:buNone/>
              <a:defRPr sz="1600"/>
            </a:lvl6pPr>
            <a:lvl7pPr marL="2139296" indent="0">
              <a:buNone/>
              <a:defRPr sz="1600"/>
            </a:lvl7pPr>
            <a:lvl8pPr marL="2495845" indent="0">
              <a:buNone/>
              <a:defRPr sz="1600"/>
            </a:lvl8pPr>
            <a:lvl9pPr marL="2852392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3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F9C9D-1793-41AC-B815-11804F1A0BF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335370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C4EC1-CC8B-46D3-9290-2C4A8E488CD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901399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A88F6-95D9-4353-863B-D1AF5A9242B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9147091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2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B2DAD-6AFA-45CD-9101-5E0C6A7C055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514748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0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0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287C4-8F1C-42AF-BC87-907CBBF9A6E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457105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2" y="367174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3FBE3-CA7C-4B27-83FA-C29AC0CF19B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802481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0" y="1598254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266" indent="0" algn="ctr">
              <a:buNone/>
              <a:defRPr/>
            </a:lvl2pPr>
            <a:lvl3pPr marL="714529" indent="0" algn="ctr">
              <a:buNone/>
              <a:defRPr/>
            </a:lvl3pPr>
            <a:lvl4pPr marL="1071804" indent="0" algn="ctr">
              <a:buNone/>
              <a:defRPr/>
            </a:lvl4pPr>
            <a:lvl5pPr marL="1429071" indent="0" algn="ctr">
              <a:buNone/>
              <a:defRPr/>
            </a:lvl5pPr>
            <a:lvl6pPr marL="1786338" indent="0" algn="ctr">
              <a:buNone/>
              <a:defRPr/>
            </a:lvl6pPr>
            <a:lvl7pPr marL="2143605" indent="0" algn="ctr">
              <a:buNone/>
              <a:defRPr/>
            </a:lvl7pPr>
            <a:lvl8pPr marL="2500873" indent="0" algn="ctr">
              <a:buNone/>
              <a:defRPr/>
            </a:lvl8pPr>
            <a:lvl9pPr marL="285814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6FF45-C2D6-476E-949B-808BF422C08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417827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6930-3F90-46FE-BFE7-D3A409FC3C1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22865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146727E-6025-419F-BFC0-3F6F048E139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190929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1" y="330555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1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266" indent="0">
              <a:buNone/>
              <a:defRPr sz="1400"/>
            </a:lvl2pPr>
            <a:lvl3pPr marL="714529" indent="0">
              <a:buNone/>
              <a:defRPr sz="1300"/>
            </a:lvl3pPr>
            <a:lvl4pPr marL="1071804" indent="0">
              <a:buNone/>
              <a:defRPr sz="1100"/>
            </a:lvl4pPr>
            <a:lvl5pPr marL="1429071" indent="0">
              <a:buNone/>
              <a:defRPr sz="1100"/>
            </a:lvl5pPr>
            <a:lvl6pPr marL="1786338" indent="0">
              <a:buNone/>
              <a:defRPr sz="1100"/>
            </a:lvl6pPr>
            <a:lvl7pPr marL="2143605" indent="0">
              <a:buNone/>
              <a:defRPr sz="1100"/>
            </a:lvl7pPr>
            <a:lvl8pPr marL="2500873" indent="0">
              <a:buNone/>
              <a:defRPr sz="1100"/>
            </a:lvl8pPr>
            <a:lvl9pPr marL="285814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BFB77-84F3-4C11-8F53-63A218026D8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995753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B0546-9D0A-4F4A-BA42-ADCE629CAA7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207670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3D58F-C68D-4FE5-9832-8D2C19F7A59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417122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8017F-7E53-43EE-A746-E6F62959332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904172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EB5D8-CF4C-4911-B5ED-A8B3872C77F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156769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3" y="1076650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E905D-C71D-48E7-90CD-417586D16BB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39647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89" y="360035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8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266" indent="0">
              <a:buNone/>
              <a:defRPr sz="2200"/>
            </a:lvl2pPr>
            <a:lvl3pPr marL="714529" indent="0">
              <a:buNone/>
              <a:defRPr sz="1900"/>
            </a:lvl3pPr>
            <a:lvl4pPr marL="1071804" indent="0">
              <a:buNone/>
              <a:defRPr sz="1600"/>
            </a:lvl4pPr>
            <a:lvl5pPr marL="1429071" indent="0">
              <a:buNone/>
              <a:defRPr sz="1600"/>
            </a:lvl5pPr>
            <a:lvl6pPr marL="1786338" indent="0">
              <a:buNone/>
              <a:defRPr sz="1600"/>
            </a:lvl6pPr>
            <a:lvl7pPr marL="2143605" indent="0">
              <a:buNone/>
              <a:defRPr sz="1600"/>
            </a:lvl7pPr>
            <a:lvl8pPr marL="2500873" indent="0">
              <a:buNone/>
              <a:defRPr sz="1600"/>
            </a:lvl8pPr>
            <a:lvl9pPr marL="2858140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89" y="402582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79FD5-2C00-4DEB-87BE-370A2D4D01B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946765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1D53C-D646-4FAF-AFA3-8989883DAF8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450130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5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5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DDC08-5289-4888-ACE4-2D04EDAECBA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361752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59" y="1199764"/>
            <a:ext cx="7343979" cy="3627339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8FF20-CFA9-4E3C-AC78-AE5EFD4865D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9910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8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7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68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36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04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72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4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08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476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544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32733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76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76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2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2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FA11-5AE4-4F91-AA7D-8ECE927EC63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450539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59" y="367165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3227D-23CF-43A3-86B2-237668EB4CB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37005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29" y="1598232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805" indent="0" algn="ctr">
              <a:buNone/>
              <a:defRPr/>
            </a:lvl2pPr>
            <a:lvl3pPr marL="715609" indent="0" algn="ctr">
              <a:buNone/>
              <a:defRPr/>
            </a:lvl3pPr>
            <a:lvl4pPr marL="1073414" indent="0" algn="ctr">
              <a:buNone/>
              <a:defRPr/>
            </a:lvl4pPr>
            <a:lvl5pPr marL="1431219" indent="0" algn="ctr">
              <a:buNone/>
              <a:defRPr/>
            </a:lvl5pPr>
            <a:lvl6pPr marL="1789024" indent="0" algn="ctr">
              <a:buNone/>
              <a:defRPr/>
            </a:lvl6pPr>
            <a:lvl7pPr marL="2146828" indent="0" algn="ctr">
              <a:buNone/>
              <a:defRPr/>
            </a:lvl7pPr>
            <a:lvl8pPr marL="2504633" indent="0" algn="ctr">
              <a:buNone/>
              <a:defRPr/>
            </a:lvl8pPr>
            <a:lvl9pPr marL="286243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8C650-4ADE-40CC-B86B-7DC8AF7678F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307357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CF3A0-A527-4563-B717-D2CDD230158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736835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1" y="3305533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1" y="2180292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284B6-8C53-4537-932D-F59CF77A7D3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575106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5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5" y="119975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662EC-3282-4AC7-94B0-C5B8CC430D0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7732019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6259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4" y="1151159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4" y="1630629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E0931-E617-4ABF-9591-22631040B70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714640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C9DDE-CF11-436F-A27E-286179B89F9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2506192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BCD33-28C3-480D-A306-AA37170A655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252843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08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F77EC-C8DE-494E-A318-20FA1575F88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43057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12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90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527BF629-4AEE-42FB-8D85-AB72413C1EA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866430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77" y="360034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77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77" y="402581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0CD5A-386D-47FB-A213-E2D702E4049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3811581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EC091-9C22-4B13-9336-0A6EB7C0002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9168922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2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48" y="367162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2ECDA-DB56-4B9D-A7E0-8011FBC246B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910221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47" y="1199754"/>
            <a:ext cx="7343979" cy="3627339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3B9DB-3965-4B92-8DDC-DDD8F8FB359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976623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5" y="1199754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18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5" y="3064718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A2E05-9D9B-45B9-BE5D-5DA83A2F42E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67118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47" y="367162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70EF0-61C7-4808-902A-2D944B9E9BD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9243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6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2" y="115136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0841F7B-EF5E-4EEE-8B39-EA85DB627B07}" type="datetime1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3068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0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l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3FC46E1-CB62-4B38-94A5-63941E729B54}" type="datetime1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ctr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4225" y="4398963"/>
            <a:ext cx="503238" cy="512762"/>
          </a:xfrm>
          <a:prstGeom prst="rect">
            <a:avLst/>
          </a:prstGeom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58B18ED-5251-4893-8F6B-9ACA5D4964D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2" r:id="rId1"/>
    <p:sldLayoutId id="2147488953" r:id="rId2"/>
    <p:sldLayoutId id="2147488954" r:id="rId3"/>
    <p:sldLayoutId id="2147488955" r:id="rId4"/>
    <p:sldLayoutId id="2147488956" r:id="rId5"/>
    <p:sldLayoutId id="2147488957" r:id="rId6"/>
    <p:sldLayoutId id="2147488958" r:id="rId7"/>
    <p:sldLayoutId id="2147488959" r:id="rId8"/>
    <p:sldLayoutId id="2147488960" r:id="rId9"/>
    <p:sldLayoutId id="2147488961" r:id="rId10"/>
    <p:sldLayoutId id="2147488962" r:id="rId11"/>
    <p:sldLayoutId id="2147488963" r:id="rId12"/>
    <p:sldLayoutId id="2147488964" r:id="rId13"/>
    <p:sldLayoutId id="2147488965" r:id="rId14"/>
    <p:sldLayoutId id="2147488966" r:id="rId15"/>
  </p:sldLayoutIdLst>
  <p:hf hdr="0" ftr="0" dt="0"/>
  <p:txStyles>
    <p:titleStyle>
      <a:lvl1pPr algn="l" defTabSz="812800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2575" indent="1746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2800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19188" indent="709613" algn="l" defTabSz="812800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374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42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10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78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8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36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04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72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4006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0808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7605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4409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  <a:normAutofit/>
          </a:bodyPr>
          <a:lstStyle>
            <a:lvl1pPr algn="ctr" defTabSz="811213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CA26EF8-6CD0-4A2E-BFDA-D8BFF64C340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82" r:id="rId1"/>
    <p:sldLayoutId id="2147488883" r:id="rId2"/>
    <p:sldLayoutId id="2147488884" r:id="rId3"/>
    <p:sldLayoutId id="2147488885" r:id="rId4"/>
    <p:sldLayoutId id="2147488886" r:id="rId5"/>
    <p:sldLayoutId id="2147488887" r:id="rId6"/>
    <p:sldLayoutId id="2147488888" r:id="rId7"/>
    <p:sldLayoutId id="2147488889" r:id="rId8"/>
    <p:sldLayoutId id="2147488890" r:id="rId9"/>
    <p:sldLayoutId id="2147488891" r:id="rId10"/>
    <p:sldLayoutId id="2147488892" r:id="rId11"/>
    <p:sldLayoutId id="2147488893" r:id="rId12"/>
    <p:sldLayoutId id="2147488894" r:id="rId13"/>
    <p:sldLayoutId id="2147488895" r:id="rId14"/>
  </p:sldLayoutIdLst>
  <p:hf hdr="0" ftr="0" dt="0"/>
  <p:txStyles>
    <p:titleStyle>
      <a:lvl1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168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340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8524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4697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1213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16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0338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651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2693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16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34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524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697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0872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704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322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9393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6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DF5CE6-58B0-4B19-A23E-ED40D66AABF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96" r:id="rId1"/>
    <p:sldLayoutId id="2147488897" r:id="rId2"/>
    <p:sldLayoutId id="2147488898" r:id="rId3"/>
    <p:sldLayoutId id="2147488899" r:id="rId4"/>
    <p:sldLayoutId id="2147488900" r:id="rId5"/>
    <p:sldLayoutId id="2147488901" r:id="rId6"/>
    <p:sldLayoutId id="2147488902" r:id="rId7"/>
    <p:sldLayoutId id="2147488903" r:id="rId8"/>
    <p:sldLayoutId id="2147488904" r:id="rId9"/>
    <p:sldLayoutId id="2147488905" r:id="rId10"/>
    <p:sldLayoutId id="2147488906" r:id="rId11"/>
    <p:sldLayoutId id="2147488907" r:id="rId12"/>
    <p:sldLayoutId id="2147488908" r:id="rId13"/>
    <p:sldLayoutId id="2147488909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330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661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005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5339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82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1163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749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383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33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66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00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339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1674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801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434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0678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4100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1C31601-6454-4336-9FB0-5AE4CEDF47F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10" r:id="rId1"/>
    <p:sldLayoutId id="2147488911" r:id="rId2"/>
    <p:sldLayoutId id="2147488912" r:id="rId3"/>
    <p:sldLayoutId id="2147488913" r:id="rId4"/>
    <p:sldLayoutId id="2147488914" r:id="rId5"/>
    <p:sldLayoutId id="2147488915" r:id="rId6"/>
    <p:sldLayoutId id="2147488916" r:id="rId7"/>
    <p:sldLayoutId id="2147488917" r:id="rId8"/>
    <p:sldLayoutId id="2147488918" r:id="rId9"/>
    <p:sldLayoutId id="2147488919" r:id="rId10"/>
    <p:sldLayoutId id="2147488920" r:id="rId11"/>
    <p:sldLayoutId id="2147488921" r:id="rId12"/>
    <p:sldLayoutId id="2147488922" r:id="rId13"/>
    <p:sldLayoutId id="2147488923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546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3089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648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6195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7775" indent="-966788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5716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226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881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5368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4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089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648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9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27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29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58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392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5124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  <a:normAutofit/>
          </a:bodyPr>
          <a:lstStyle>
            <a:lvl1pPr algn="ctr" defTabSz="814388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56E3102-21E2-4422-BD00-1BECDB9A7BF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24" r:id="rId1"/>
    <p:sldLayoutId id="2147488925" r:id="rId2"/>
    <p:sldLayoutId id="2147488926" r:id="rId3"/>
    <p:sldLayoutId id="2147488927" r:id="rId4"/>
    <p:sldLayoutId id="2147488928" r:id="rId5"/>
    <p:sldLayoutId id="2147488929" r:id="rId6"/>
    <p:sldLayoutId id="2147488930" r:id="rId7"/>
    <p:sldLayoutId id="2147488931" r:id="rId8"/>
    <p:sldLayoutId id="2147488932" r:id="rId9"/>
    <p:sldLayoutId id="2147488933" r:id="rId10"/>
    <p:sldLayoutId id="2147488934" r:id="rId11"/>
    <p:sldLayoutId id="2147488935" r:id="rId12"/>
    <p:sldLayoutId id="2147488936" r:id="rId13"/>
    <p:sldLayoutId id="2147488937" r:id="rId14"/>
  </p:sldLayoutIdLst>
  <p:hf hdr="0" ftr="0" dt="0"/>
  <p:txStyles>
    <p:titleStyle>
      <a:lvl1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266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4529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1804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9071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4388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3200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9363" indent="-968375" algn="just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0775" indent="306388" algn="l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8689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5957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3225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0492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266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4529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804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9071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6338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3605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0873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814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6148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  <a:normAutofit/>
          </a:bodyPr>
          <a:lstStyle>
            <a:lvl1pPr algn="ctr" defTabSz="815975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6ABA12-7D7C-409A-AE10-9B7C9D0B530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38" r:id="rId1"/>
    <p:sldLayoutId id="2147488939" r:id="rId2"/>
    <p:sldLayoutId id="2147488940" r:id="rId3"/>
    <p:sldLayoutId id="2147488941" r:id="rId4"/>
    <p:sldLayoutId id="2147488942" r:id="rId5"/>
    <p:sldLayoutId id="2147488943" r:id="rId6"/>
    <p:sldLayoutId id="2147488944" r:id="rId7"/>
    <p:sldLayoutId id="2147488945" r:id="rId8"/>
    <p:sldLayoutId id="2147488946" r:id="rId9"/>
    <p:sldLayoutId id="2147488947" r:id="rId10"/>
    <p:sldLayoutId id="2147488948" r:id="rId11"/>
    <p:sldLayoutId id="2147488949" r:id="rId12"/>
    <p:sldLayoutId id="2147488950" r:id="rId13"/>
    <p:sldLayoutId id="2147488951" r:id="rId14"/>
  </p:sldLayoutIdLst>
  <p:hf hdr="0" ftr="0" dt="0"/>
  <p:txStyles>
    <p:titleStyle>
      <a:lvl1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805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560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3414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3121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4163" indent="73025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50950" indent="-969963" algn="just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2363" indent="307975" algn="l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80914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8719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6523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4328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3"/>
          <p:cNvSpPr>
            <a:spLocks noChangeArrowheads="1"/>
          </p:cNvSpPr>
          <p:nvPr/>
        </p:nvSpPr>
        <p:spPr bwMode="auto">
          <a:xfrm>
            <a:off x="4039757" y="4670425"/>
            <a:ext cx="786676" cy="27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3784" tIns="51897" rIns="103784" bIns="51897">
            <a:spAutoFit/>
          </a:bodyPr>
          <a:lstStyle>
            <a:lvl1pPr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1100" dirty="0" smtClean="0">
                <a:solidFill>
                  <a:srgbClr val="FFFFFF"/>
                </a:solidFill>
                <a:latin typeface="Arial Narrow" pitchFamily="34" charset="0"/>
                <a:cs typeface="Times New Roman" panose="02020603050405020304" pitchFamily="18" charset="0"/>
              </a:rPr>
              <a:t>09</a:t>
            </a:r>
            <a:r>
              <a:rPr lang="ru-RU" altLang="ru-RU" sz="1100" dirty="0" smtClean="0">
                <a:solidFill>
                  <a:srgbClr val="FFFFFF"/>
                </a:solidFill>
                <a:latin typeface="Arial Narrow" pitchFamily="34" charset="0"/>
                <a:cs typeface="Times New Roman" panose="02020603050405020304" pitchFamily="18" charset="0"/>
              </a:rPr>
              <a:t>.0</a:t>
            </a:r>
            <a:r>
              <a:rPr lang="en-US" altLang="ru-RU" sz="1100" dirty="0" smtClean="0">
                <a:solidFill>
                  <a:srgbClr val="FFFFFF"/>
                </a:solidFill>
                <a:latin typeface="Arial Narrow" pitchFamily="34" charset="0"/>
                <a:cs typeface="Times New Roman" panose="02020603050405020304" pitchFamily="18" charset="0"/>
              </a:rPr>
              <a:t>2</a:t>
            </a:r>
            <a:r>
              <a:rPr lang="ru-RU" altLang="ru-RU" sz="1100" dirty="0" smtClean="0">
                <a:solidFill>
                  <a:srgbClr val="FFFFFF"/>
                </a:solidFill>
                <a:latin typeface="Arial Narrow" pitchFamily="34" charset="0"/>
                <a:cs typeface="Times New Roman" panose="02020603050405020304" pitchFamily="18" charset="0"/>
              </a:rPr>
              <a:t>.2022</a:t>
            </a:r>
            <a:endParaRPr lang="ru-RU" altLang="ru-RU" sz="1100" dirty="0">
              <a:solidFill>
                <a:srgbClr val="FFFFFF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54275" name="Заголовок 1"/>
          <p:cNvSpPr>
            <a:spLocks noGrp="1"/>
          </p:cNvSpPr>
          <p:nvPr>
            <p:ph type="ctrTitle"/>
          </p:nvPr>
        </p:nvSpPr>
        <p:spPr>
          <a:xfrm>
            <a:off x="430012" y="2512220"/>
            <a:ext cx="8497888" cy="1214437"/>
          </a:xfrm>
        </p:spPr>
        <p:txBody>
          <a:bodyPr>
            <a:normAutofit/>
          </a:bodyPr>
          <a:lstStyle/>
          <a:p>
            <a:pPr algn="ctr" defTabSz="1011238" eaLnBrk="1" hangingPunct="1"/>
            <a:r>
              <a:rPr lang="ru-RU" altLang="ru-RU" sz="2800" dirty="0"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Arial Narrow" pitchFamily="34" charset="0"/>
                <a:cs typeface="Times New Roman" pitchFamily="18" charset="0"/>
              </a:rPr>
              <a:t>Особенности уплаты имущественных налогов юридическими лицами</a:t>
            </a:r>
            <a:r>
              <a:rPr lang="ru-RU" altLang="ru-RU" sz="2800" dirty="0">
                <a:latin typeface="Arial Narrow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1924050"/>
            <a:ext cx="8496944" cy="647700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anose="02020603050405020304" pitchFamily="18" charset="0"/>
              </a:rPr>
              <a:t>УПРАВЛЕНИЕ ФЕДЕРАЛЬНОЙ НАЛОГОВОЙ СЛУЖБЫ ПО                             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anose="02020603050405020304" pitchFamily="18" charset="0"/>
              </a:rPr>
              <a:t>Г. СЕВАСТОПОЛЮ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650" y="3849688"/>
            <a:ext cx="7561263" cy="574675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anose="02020603050405020304" pitchFamily="18" charset="0"/>
              </a:rPr>
              <a:t>Докладчик: Балуева Наталья Борисовна</a:t>
            </a:r>
            <a:r>
              <a:rPr lang="ru-RU" sz="1400" b="1" dirty="0">
                <a:solidFill>
                  <a:prstClr val="whit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anose="02020603050405020304" pitchFamily="18" charset="0"/>
              </a:rPr>
              <a:t>начальник отдела камерального контроля в сфере налогообложения имущества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авнобедренный треугольник 15">
            <a:extLst>
              <a:ext uri="{FF2B5EF4-FFF2-40B4-BE49-F238E27FC236}">
                <a16:creationId xmlns="" xmlns:a16="http://schemas.microsoft.com/office/drawing/2014/main" id="{82901D63-7B96-4CFC-A767-413BC55CB7D1}"/>
              </a:ext>
            </a:extLst>
          </p:cNvPr>
          <p:cNvSpPr/>
          <p:nvPr/>
        </p:nvSpPr>
        <p:spPr>
          <a:xfrm>
            <a:off x="1547664" y="1491630"/>
            <a:ext cx="2484276" cy="3384376"/>
          </a:xfrm>
          <a:prstGeom prst="triangle">
            <a:avLst/>
          </a:prstGeom>
          <a:solidFill>
            <a:schemeClr val="accent1">
              <a:alpha val="25000"/>
            </a:schemeClr>
          </a:solidFill>
          <a:ln>
            <a:noFill/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>
            <a:extLst>
              <a:ext uri="{FF2B5EF4-FFF2-40B4-BE49-F238E27FC236}">
                <a16:creationId xmlns="" xmlns:a16="http://schemas.microsoft.com/office/drawing/2014/main" id="{21049756-10D7-4473-BA26-931E222456F5}"/>
              </a:ext>
            </a:extLst>
          </p:cNvPr>
          <p:cNvSpPr/>
          <p:nvPr/>
        </p:nvSpPr>
        <p:spPr>
          <a:xfrm>
            <a:off x="5171936" y="1491630"/>
            <a:ext cx="2484276" cy="3384376"/>
          </a:xfrm>
          <a:prstGeom prst="triangle">
            <a:avLst/>
          </a:prstGeom>
          <a:solidFill>
            <a:schemeClr val="accent1">
              <a:alpha val="25000"/>
            </a:schemeClr>
          </a:solidFill>
          <a:ln>
            <a:noFill/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80000" y="3456000"/>
            <a:ext cx="3412480" cy="9713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Налоговая ставка: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1,5 процента</a:t>
            </a:r>
            <a:endParaRPr lang="ru-RU" sz="20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88000" y="3456000"/>
            <a:ext cx="3384376" cy="9792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Налоговые ставки: </a:t>
            </a:r>
          </a:p>
          <a:p>
            <a:pPr marL="1260000" indent="-3600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1 процент;</a:t>
            </a:r>
          </a:p>
          <a:p>
            <a:pPr marL="1260000" indent="-3600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2 процента</a:t>
            </a:r>
            <a:endParaRPr lang="ru-RU" sz="20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88000" y="1728000"/>
            <a:ext cx="3384376" cy="139628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По кадастровой 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стоимости 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(ст. 378.2 НК РФ)</a:t>
            </a:r>
            <a:endParaRPr lang="ru-RU" sz="2400" b="1" dirty="0"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80000" y="1728000"/>
            <a:ext cx="3412480" cy="141077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По среднегодовой 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стоимости 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(ст. 375 НК РФ)</a:t>
            </a:r>
            <a:endParaRPr lang="ru-RU" sz="2400" b="1" dirty="0"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366713"/>
            <a:ext cx="8496944" cy="833437"/>
          </a:xfrm>
        </p:spPr>
        <p:txBody>
          <a:bodyPr/>
          <a:lstStyle/>
          <a:p>
            <a:pPr algn="ctr" defTabSz="1043056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Порядок расчета налога на имущество  организаций, 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 с учетом изменений  с 01.01.2022 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(за налоговый период 2022 года)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309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/>
              <a:pPr>
                <a:defRPr/>
              </a:pPr>
              <a:t>11</a:t>
            </a:fld>
            <a:endParaRPr lang="ru-RU" alt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47664" y="1059582"/>
            <a:ext cx="6282159" cy="3825096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" name="Прямоугольник 1"/>
          <p:cNvSpPr/>
          <p:nvPr/>
        </p:nvSpPr>
        <p:spPr>
          <a:xfrm>
            <a:off x="1763688" y="4167192"/>
            <a:ext cx="1440160" cy="44680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81322" y="3748459"/>
            <a:ext cx="1882765" cy="56274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58409" y="2799040"/>
            <a:ext cx="1445439" cy="56274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34551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Перечень объектов недвижимого имущества, в отношении которых налоговая база определяется как кадастровая стоимость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dizo@sev.gov.ru)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5540448" y="3869589"/>
            <a:ext cx="214312" cy="293688"/>
          </a:xfrm>
          <a:prstGeom prst="chevr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AE484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6071" y="3843443"/>
            <a:ext cx="13997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b="1" dirty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1246</a:t>
            </a:r>
            <a:r>
              <a:rPr lang="ru-RU" altLang="ru-RU" b="1" dirty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38797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 sz="quarter"/>
          </p:nvPr>
        </p:nvSpPr>
        <p:spPr>
          <a:xfrm>
            <a:off x="323528" y="148178"/>
            <a:ext cx="8496944" cy="576064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Налоговая база исходя из кадастровой стоимости</a:t>
            </a:r>
          </a:p>
        </p:txBody>
      </p:sp>
      <p:sp>
        <p:nvSpPr>
          <p:cNvPr id="21" name="Объект 20"/>
          <p:cNvSpPr>
            <a:spLocks noGrp="1"/>
          </p:cNvSpPr>
          <p:nvPr>
            <p:ph sz="quarter" idx="1"/>
          </p:nvPr>
        </p:nvSpPr>
        <p:spPr>
          <a:xfrm>
            <a:off x="683567" y="1642276"/>
            <a:ext cx="3488847" cy="720000"/>
          </a:xfr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1400" b="1" u="sng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ВКЛЮЧЕНЫ </a:t>
            </a:r>
          </a:p>
          <a:p>
            <a:pPr algn="ctr">
              <a:spcBef>
                <a:spcPts val="0"/>
              </a:spcBef>
            </a:pP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перечень объектов</a:t>
            </a:r>
          </a:p>
          <a:p>
            <a:pPr algn="ctr">
              <a:spcBef>
                <a:spcPts val="0"/>
              </a:spcBef>
            </a:pPr>
            <a:r>
              <a:rPr lang="ru-RU" sz="14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(Приказ 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30.11.2021 № 153)</a:t>
            </a:r>
          </a:p>
        </p:txBody>
      </p:sp>
      <p:sp>
        <p:nvSpPr>
          <p:cNvPr id="22" name="Объект 21"/>
          <p:cNvSpPr>
            <a:spLocks noGrp="1"/>
          </p:cNvSpPr>
          <p:nvPr>
            <p:ph sz="quarter" idx="2"/>
          </p:nvPr>
        </p:nvSpPr>
        <p:spPr>
          <a:xfrm>
            <a:off x="4499992" y="1624020"/>
            <a:ext cx="3744415" cy="720000"/>
          </a:xfr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1400" b="1" u="sng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 ВКЛЮЧЕНЫ </a:t>
            </a:r>
          </a:p>
          <a:p>
            <a:pPr algn="ctr">
              <a:spcBef>
                <a:spcPts val="0"/>
              </a:spcBef>
            </a:pP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перечень объектов</a:t>
            </a:r>
          </a:p>
          <a:p>
            <a:pPr algn="ctr">
              <a:spcBef>
                <a:spcPts val="0"/>
              </a:spcBef>
            </a:pPr>
            <a:r>
              <a:rPr lang="ru-RU" sz="14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(Приказ 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30.11.2021 № 153)</a:t>
            </a:r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/>
              <a:pPr>
                <a:defRPr/>
              </a:pPr>
              <a:t>12</a:t>
            </a:fld>
            <a:endParaRPr lang="ru-RU" alt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3DC770-18FE-488A-8A92-2355A87FE0BD}"/>
              </a:ext>
            </a:extLst>
          </p:cNvPr>
          <p:cNvSpPr txBox="1"/>
          <p:nvPr/>
        </p:nvSpPr>
        <p:spPr>
          <a:xfrm>
            <a:off x="683568" y="809563"/>
            <a:ext cx="7560838" cy="40011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Объекты недвижимости</a:t>
            </a:r>
          </a:p>
        </p:txBody>
      </p:sp>
      <p:sp>
        <p:nvSpPr>
          <p:cNvPr id="16" name="Стрелка: вниз 15">
            <a:extLst>
              <a:ext uri="{FF2B5EF4-FFF2-40B4-BE49-F238E27FC236}">
                <a16:creationId xmlns="" xmlns:a16="http://schemas.microsoft.com/office/drawing/2014/main" id="{BC1DE587-4E10-42ED-9AD5-BBCB4261ED1B}"/>
              </a:ext>
            </a:extLst>
          </p:cNvPr>
          <p:cNvSpPr/>
          <p:nvPr/>
        </p:nvSpPr>
        <p:spPr>
          <a:xfrm>
            <a:off x="1871700" y="1271413"/>
            <a:ext cx="792088" cy="290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="" xmlns:a16="http://schemas.microsoft.com/office/drawing/2014/main" id="{B62DFD44-C40B-49E1-BF6D-394933FFF6E2}"/>
              </a:ext>
            </a:extLst>
          </p:cNvPr>
          <p:cNvSpPr/>
          <p:nvPr/>
        </p:nvSpPr>
        <p:spPr>
          <a:xfrm>
            <a:off x="6084168" y="1290971"/>
            <a:ext cx="792088" cy="290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4" name="Объект 2">
            <a:extLst>
              <a:ext uri="{FF2B5EF4-FFF2-40B4-BE49-F238E27FC236}">
                <a16:creationId xmlns="" xmlns:a16="http://schemas.microsoft.com/office/drawing/2014/main" id="{9AA4D1F7-8B78-417B-897B-FDC3C0763AF8}"/>
              </a:ext>
            </a:extLst>
          </p:cNvPr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331745920"/>
              </p:ext>
            </p:extLst>
          </p:nvPr>
        </p:nvGraphicFramePr>
        <p:xfrm>
          <a:off x="683567" y="2540882"/>
          <a:ext cx="3528393" cy="2375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72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411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0984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Административно-деловые</a:t>
                      </a:r>
                      <a:r>
                        <a:rPr lang="ru-RU" sz="1400" b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, торговые центры, помещения в них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Нежилые помещения, назначение, разрешенное </a:t>
                      </a:r>
                      <a:r>
                        <a:rPr lang="ru-RU" sz="1400" b="0" baseline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использование которых предусматривает размещение офисов, торговых объектов, объектов общепита и бытового обслуживания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065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Налоговая ставка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 процент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" name="Объект 4">
            <a:extLst>
              <a:ext uri="{FF2B5EF4-FFF2-40B4-BE49-F238E27FC236}">
                <a16:creationId xmlns="" xmlns:a16="http://schemas.microsoft.com/office/drawing/2014/main" id="{F0302842-8176-4106-AB5B-A54A67B7C3D5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881592630"/>
              </p:ext>
            </p:extLst>
          </p:nvPr>
        </p:nvGraphicFramePr>
        <p:xfrm>
          <a:off x="4499992" y="2540881"/>
          <a:ext cx="3744416" cy="2377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8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335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1168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Жилые помещения, гаражи, машино-места, объекты незавершенного строительства, жилые строения, садовые дома, хозяйственные строения или сооружения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Объекты недвижимого имущества иностранных организаций, осуществляющих деятельность в РФ через постоянные</a:t>
                      </a:r>
                      <a:r>
                        <a:rPr lang="ru-RU" sz="1400" b="0" baseline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 представительства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881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Налоговая ставка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 процента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3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99592" y="915566"/>
            <a:ext cx="7272808" cy="864095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Плательщики - организации, </a:t>
            </a:r>
            <a:br>
              <a:rPr lang="ru-RU" sz="20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применяющие специальные налоговые режимы</a:t>
            </a:r>
            <a:endParaRPr lang="ru-RU" sz="20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040" y="195864"/>
            <a:ext cx="8640960" cy="572507"/>
          </a:xfrm>
        </p:spPr>
        <p:txBody>
          <a:bodyPr/>
          <a:lstStyle/>
          <a:p>
            <a:pPr lvl="0" algn="ctr" defTabSz="801688">
              <a:lnSpc>
                <a:spcPct val="100000"/>
              </a:lnSpc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Налог на имущество организаций не уплачивают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sz="2000" b="0" kern="12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/>
            </a:r>
            <a:br>
              <a:rPr lang="ru-RU" sz="2000" b="0" kern="12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endParaRPr lang="ru-RU" sz="20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13</a:t>
            </a:fld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314146" y="1929837"/>
            <a:ext cx="2435112" cy="719521"/>
          </a:xfrm>
          <a:prstGeom prst="downArrow">
            <a:avLst>
              <a:gd name="adj1" fmla="val 50000"/>
              <a:gd name="adj2" fmla="val 47985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Times New Roman" pitchFamily="18" charset="0"/>
              </a:rPr>
              <a:t>ЕСХН</a:t>
            </a:r>
          </a:p>
        </p:txBody>
      </p:sp>
      <p:sp>
        <p:nvSpPr>
          <p:cNvPr id="18" name="Стрелка вниз 17"/>
          <p:cNvSpPr/>
          <p:nvPr/>
        </p:nvSpPr>
        <p:spPr>
          <a:xfrm>
            <a:off x="5184068" y="1934948"/>
            <a:ext cx="2448272" cy="754833"/>
          </a:xfrm>
          <a:prstGeom prst="downArrow">
            <a:avLst>
              <a:gd name="adj1" fmla="val 50000"/>
              <a:gd name="adj2" fmla="val 60768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Times New Roman" pitchFamily="18" charset="0"/>
              </a:rPr>
              <a:t>УСН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2786586"/>
            <a:ext cx="3528392" cy="19814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endParaRPr lang="ru-RU" sz="18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ПРИ УСЛОВИИ !!!</a:t>
            </a:r>
          </a:p>
          <a:p>
            <a:pPr algn="ctr"/>
            <a:r>
              <a:rPr lang="ru-RU" sz="180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Times New Roman" pitchFamily="18" charset="0"/>
              </a:rPr>
              <a:t>объект имущества облагается налогом исходя из среднегодовой стоимости</a:t>
            </a:r>
            <a:r>
              <a:rPr lang="ru-RU" sz="180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Times New Roman" pitchFamily="18" charset="0"/>
              </a:rPr>
              <a:t>,</a:t>
            </a:r>
            <a:r>
              <a:rPr lang="ru-RU" sz="1800" dirty="0" smtClean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endParaRPr lang="ru-RU" sz="1800" dirty="0">
              <a:solidFill>
                <a:srgbClr val="FFFFF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r>
              <a:rPr lang="ru-RU" sz="18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а не от кадастровой !!!</a:t>
            </a:r>
          </a:p>
          <a:p>
            <a:pPr algn="ctr"/>
            <a:endParaRPr lang="ru-RU" sz="18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endParaRPr lang="ru-RU" sz="18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2753556"/>
            <a:ext cx="3552252" cy="2014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ПРИ УСЛОВИИ !!!</a:t>
            </a:r>
          </a:p>
          <a:p>
            <a:pPr algn="ctr"/>
            <a:r>
              <a:rPr lang="ru-RU" sz="180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Times New Roman" pitchFamily="18" charset="0"/>
              </a:rPr>
              <a:t>объекты недвижимости используется для переработки и реализации с/х продукции и (или) для оказания услуг</a:t>
            </a:r>
          </a:p>
        </p:txBody>
      </p:sp>
    </p:spTree>
    <p:extLst>
      <p:ext uri="{BB962C8B-B14F-4D97-AF65-F5344CB8AC3E}">
        <p14:creationId xmlns:p14="http://schemas.microsoft.com/office/powerpoint/2010/main" val="10314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124101" y="1206203"/>
            <a:ext cx="8476332" cy="2853629"/>
            <a:chOff x="124101" y="1206203"/>
            <a:chExt cx="8476332" cy="2853629"/>
          </a:xfrm>
        </p:grpSpPr>
        <p:graphicFrame>
          <p:nvGraphicFramePr>
            <p:cNvPr id="2" name="Диаграмма 4"/>
            <p:cNvGraphicFramePr>
              <a:graphicFrameLocks/>
            </p:cNvGraphicFramePr>
            <p:nvPr>
              <p:extLst/>
            </p:nvPr>
          </p:nvGraphicFramePr>
          <p:xfrm>
            <a:off x="124101" y="1206203"/>
            <a:ext cx="8476332" cy="28536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Прямоугольник 10"/>
            <p:cNvSpPr/>
            <p:nvPr/>
          </p:nvSpPr>
          <p:spPr>
            <a:xfrm>
              <a:off x="2920651" y="3083961"/>
              <a:ext cx="1057160" cy="74197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844528" y="3542763"/>
              <a:ext cx="1061571" cy="27495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770718" y="3298781"/>
              <a:ext cx="1074035" cy="52715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96475" y="2633688"/>
              <a:ext cx="938067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algn="ctr"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81%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125914" y="3247917"/>
              <a:ext cx="86155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14%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43497" y="3467839"/>
              <a:ext cx="59040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srgbClr val="002060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1%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076456" y="3398974"/>
              <a:ext cx="620075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srgbClr val="002060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4%</a:t>
              </a: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520096" y="3828201"/>
              <a:ext cx="768434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830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6974D1-AEC5-459D-953B-CADC08A1D9DE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/>
              <a:t>14</a:t>
            </a:fld>
            <a:endParaRPr lang="ru-RU" altLang="ru-RU" sz="21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0139" y="3917173"/>
            <a:ext cx="1290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Участники 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СЭЗ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(ст.381 НКРФ)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73499" y="3911760"/>
            <a:ext cx="960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COVID-19</a:t>
            </a:r>
          </a:p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(172-</a:t>
            </a: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ФЗ)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39109" y="3893408"/>
            <a:ext cx="22996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Прочие</a:t>
            </a:r>
          </a:p>
          <a:p>
            <a:pPr algn="ctr"/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(ст.381 НКРФ, </a:t>
            </a:r>
            <a:b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ст.4 Закона от 26.11.2014 № 81-ЗС)</a:t>
            </a:r>
          </a:p>
          <a:p>
            <a:pPr algn="ctr"/>
            <a:endParaRPr lang="ru-RU" dirty="0">
              <a:solidFill>
                <a:srgbClr val="1F497D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7409" y="1731047"/>
            <a:ext cx="4398413" cy="399865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104306" tIns="52153" rIns="104306" bIns="52153" rtlCol="0" anchor="ctr">
            <a:noAutofit/>
          </a:bodyPr>
          <a:lstStyle/>
          <a:p>
            <a:pPr defTabSz="1043056" eaLnBrk="1" fontAlgn="auto" hangingPunct="1">
              <a:spcAft>
                <a:spcPts val="0"/>
              </a:spcAft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Общее количество – 72 организации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394255" y="3895690"/>
            <a:ext cx="19621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Организации инвалидов 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(ст.381 НКРФ)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40507" y="436809"/>
            <a:ext cx="7684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Налоговые льготы по налогу на имущество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организаций по итогам 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202</a:t>
            </a:r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0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года</a:t>
            </a:r>
          </a:p>
        </p:txBody>
      </p:sp>
    </p:spTree>
    <p:extLst>
      <p:ext uri="{BB962C8B-B14F-4D97-AF65-F5344CB8AC3E}">
        <p14:creationId xmlns:p14="http://schemas.microsoft.com/office/powerpoint/2010/main" val="63843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altLang="ru-RU" dirty="0">
                <a:solidFill>
                  <a:srgbClr val="FFFFFF"/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117763" name="Объект 1"/>
          <p:cNvSpPr>
            <a:spLocks noGrp="1"/>
          </p:cNvSpPr>
          <p:nvPr>
            <p:ph idx="1"/>
          </p:nvPr>
        </p:nvSpPr>
        <p:spPr>
          <a:xfrm>
            <a:off x="611560" y="339502"/>
            <a:ext cx="8280920" cy="474663"/>
          </a:xfrm>
        </p:spPr>
        <p:txBody>
          <a:bodyPr/>
          <a:lstStyle/>
          <a:p>
            <a:pPr marL="317500" algn="ctr">
              <a:spcBef>
                <a:spcPct val="0"/>
              </a:spcBef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Налоговая декларация по налогу на имущество организаций</a:t>
            </a:r>
            <a:endParaRPr lang="ru-RU" altLang="ru-RU" sz="1600" b="0" dirty="0">
              <a:solidFill>
                <a:srgbClr val="10253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17500" algn="r">
              <a:lnSpc>
                <a:spcPct val="80000"/>
              </a:lnSpc>
            </a:pPr>
            <a:endParaRPr lang="ru-RU" altLang="ru-RU" sz="1000" u="sng" dirty="0">
              <a:solidFill>
                <a:srgbClr val="10253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17500" algn="r">
              <a:lnSpc>
                <a:spcPct val="80000"/>
              </a:lnSpc>
            </a:pPr>
            <a:endParaRPr lang="ru-RU" altLang="ru-RU" sz="1600" b="1" dirty="0">
              <a:solidFill>
                <a:srgbClr val="008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17500" algn="ctr" eaLnBrk="1" hangingPunct="1">
              <a:spcBef>
                <a:spcPct val="0"/>
              </a:spcBef>
            </a:pPr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1B086DE-643F-4594-A85B-556D8F7E70EF}"/>
              </a:ext>
            </a:extLst>
          </p:cNvPr>
          <p:cNvSpPr txBox="1"/>
          <p:nvPr/>
        </p:nvSpPr>
        <p:spPr>
          <a:xfrm>
            <a:off x="4135760" y="3789327"/>
            <a:ext cx="4082684" cy="9787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317500" algn="ctr">
              <a:lnSpc>
                <a:spcPct val="80000"/>
              </a:lnSpc>
            </a:pPr>
            <a:r>
              <a:rPr lang="ru-RU" altLang="ru-RU" sz="2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Срок предоставления за 2021 год – не позднее </a:t>
            </a:r>
          </a:p>
          <a:p>
            <a:pPr marL="317500" algn="ctr">
              <a:lnSpc>
                <a:spcPct val="80000"/>
              </a:lnSpc>
            </a:pPr>
            <a:r>
              <a:rPr lang="ru-RU" altLang="ru-RU" sz="2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30.03.2022 года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D8C7F42-781C-4AD8-BA84-E9CA8ED5EB76}"/>
              </a:ext>
            </a:extLst>
          </p:cNvPr>
          <p:cNvSpPr txBox="1"/>
          <p:nvPr/>
        </p:nvSpPr>
        <p:spPr>
          <a:xfrm>
            <a:off x="3574377" y="960680"/>
            <a:ext cx="50462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7500"/>
            <a:r>
              <a:rPr lang="ru-RU" altLang="ru-RU" dirty="0">
                <a:solidFill>
                  <a:srgbClr val="10253F"/>
                </a:solidFill>
                <a:latin typeface="Arial Narrow" panose="020B0606020202030204" pitchFamily="34" charset="0"/>
                <a:cs typeface="Times New Roman" pitchFamily="18" charset="0"/>
              </a:rPr>
              <a:t>Приказ ФНС России № СА-7-21/405@ (ред. от 18.06.2021)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6800BC-F5FD-4761-B585-3F71639D2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44078"/>
            <a:ext cx="2808312" cy="3988514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CFC76DC-93A7-467C-8B04-BCCAE1E3049F}"/>
              </a:ext>
            </a:extLst>
          </p:cNvPr>
          <p:cNvSpPr/>
          <p:nvPr/>
        </p:nvSpPr>
        <p:spPr>
          <a:xfrm>
            <a:off x="755576" y="841686"/>
            <a:ext cx="653670" cy="4232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0" name="Облачко с текстом: прямоугольное 9">
            <a:extLst>
              <a:ext uri="{FF2B5EF4-FFF2-40B4-BE49-F238E27FC236}">
                <a16:creationId xmlns="" xmlns:a16="http://schemas.microsoft.com/office/drawing/2014/main" id="{3CD44C6F-ADF2-4977-9C9E-31C9B2C3474F}"/>
              </a:ext>
            </a:extLst>
          </p:cNvPr>
          <p:cNvSpPr/>
          <p:nvPr/>
        </p:nvSpPr>
        <p:spPr>
          <a:xfrm>
            <a:off x="4112865" y="1635646"/>
            <a:ext cx="4078492" cy="1872208"/>
          </a:xfrm>
          <a:prstGeom prst="wedgeRectCallout">
            <a:avLst>
              <a:gd name="adj1" fmla="val -115074"/>
              <a:gd name="adj2" fmla="val -7640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A4D01F58-00A1-4A7C-AD1D-1F3FEC4FB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398" y="1766775"/>
            <a:ext cx="2867425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1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авнобедренный треугольник 17">
            <a:extLst>
              <a:ext uri="{FF2B5EF4-FFF2-40B4-BE49-F238E27FC236}">
                <a16:creationId xmlns="" xmlns:a16="http://schemas.microsoft.com/office/drawing/2014/main" id="{B1EC626C-DE85-45CD-AE36-9EC60ED93FFE}"/>
              </a:ext>
            </a:extLst>
          </p:cNvPr>
          <p:cNvSpPr/>
          <p:nvPr/>
        </p:nvSpPr>
        <p:spPr>
          <a:xfrm>
            <a:off x="5187021" y="1059582"/>
            <a:ext cx="2520280" cy="3816424"/>
          </a:xfrm>
          <a:prstGeom prst="triangle">
            <a:avLst/>
          </a:prstGeom>
          <a:solidFill>
            <a:schemeClr val="accent1">
              <a:alpha val="25000"/>
            </a:schemeClr>
          </a:solidFill>
          <a:ln>
            <a:noFill/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="" xmlns:a16="http://schemas.microsoft.com/office/drawing/2014/main" id="{9237057D-3B34-40E0-8779-98E7707F7371}"/>
              </a:ext>
            </a:extLst>
          </p:cNvPr>
          <p:cNvSpPr/>
          <p:nvPr/>
        </p:nvSpPr>
        <p:spPr>
          <a:xfrm>
            <a:off x="1403648" y="1059582"/>
            <a:ext cx="2520280" cy="3816424"/>
          </a:xfrm>
          <a:prstGeom prst="triangle">
            <a:avLst/>
          </a:prstGeom>
          <a:solidFill>
            <a:schemeClr val="accent1">
              <a:alpha val="25000"/>
            </a:schemeClr>
          </a:solidFill>
          <a:ln>
            <a:noFill/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48304" y="1274447"/>
            <a:ext cx="3240000" cy="1548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Срок уплаты </a:t>
            </a:r>
          </a:p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налога по итогам </a:t>
            </a:r>
          </a:p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2021 года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6340" y="1271669"/>
            <a:ext cx="3240000" cy="1548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Срок уплаты  авансовых</a:t>
            </a:r>
          </a:p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платежей в </a:t>
            </a:r>
          </a:p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2022 году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48304" y="3026624"/>
            <a:ext cx="3240000" cy="1548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не позднее  </a:t>
            </a: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01.03.2022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6340" y="3026624"/>
            <a:ext cx="3240000" cy="1548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>
              <a:solidFill>
                <a:schemeClr val="tx2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endParaRPr lang="ru-RU" altLang="ru-RU" sz="2400" b="1" dirty="0">
              <a:solidFill>
                <a:schemeClr val="tx2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endParaRPr lang="ru-RU" altLang="ru-RU" sz="800" b="1" dirty="0">
              <a:solidFill>
                <a:schemeClr val="tx2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altLang="ru-RU" sz="2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04.05.2022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altLang="ru-RU" sz="2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01.08.2022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altLang="ru-RU" sz="2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31.10.2022</a:t>
            </a:r>
          </a:p>
          <a:p>
            <a:pPr algn="ctr"/>
            <a:endParaRPr lang="ru-RU" altLang="ru-RU" sz="2000" b="1" dirty="0">
              <a:solidFill>
                <a:schemeClr val="tx2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endParaRPr lang="ru-RU" altLang="ru-RU" sz="2000" b="1" dirty="0">
              <a:solidFill>
                <a:schemeClr val="tx2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endParaRPr lang="ru-RU" altLang="ru-RU" sz="2000" b="1" dirty="0">
              <a:solidFill>
                <a:schemeClr val="tx2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762348" y="386705"/>
            <a:ext cx="75605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Срок уплаты налога на имущество организаций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75289" y="3079800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AutoShape 2" descr="https://u.9111s.ru/uploads/202012/07/86da44278f63c643b4cea0f4733724c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AutoShape 4" descr="https://u.9111s.ru/uploads/202012/07/86da44278f63c643b4cea0f4733724c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AutoShape 6" descr="https://vita-property.ru/wp-content/uploads/7/1/2/71261bae90b0d7e29bc8a9ae6b1ae99a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51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073" y="333893"/>
            <a:ext cx="7260158" cy="360039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Налоговая база по среднегодовой стоимости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17</a:t>
            </a:fld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019140" y="1076952"/>
            <a:ext cx="291061" cy="130381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35856" y="944341"/>
            <a:ext cx="2304411" cy="15690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Учесть особенности определения остаточной стоимости основных средств бюджетными организациями в соответствии с п. 58  СГС «Основные средства», утвержденного Приказом  от 31.12.2016 № 257н </a:t>
            </a:r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6CA08B7-8381-48D4-BEA1-4834C6DCAA0A}"/>
              </a:ext>
            </a:extLst>
          </p:cNvPr>
          <p:cNvSpPr txBox="1"/>
          <p:nvPr/>
        </p:nvSpPr>
        <p:spPr>
          <a:xfrm>
            <a:off x="628133" y="3167618"/>
            <a:ext cx="7590520" cy="16004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2575" lvl="0" indent="-282575" defTabSz="812800">
              <a:spcBef>
                <a:spcPts val="0"/>
              </a:spcBef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ОБЯЗАТЕЛЬНЫЕ ТРЕБОВАНИЯ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ЗАПОЛНЕНИЮ НАЛОГОВОЙ ДЕКЛАРАЦИИ ЗА 2021 ГОД:</a:t>
            </a:r>
          </a:p>
          <a:p>
            <a:pPr marL="342900" lvl="0" indent="-342900" defTabSz="812800">
              <a:spcBef>
                <a:spcPts val="0"/>
              </a:spcBef>
              <a:buFont typeface="+mj-lt"/>
              <a:buAutoNum type="arabicPeriod"/>
            </a:pPr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Раздел </a:t>
            </a:r>
            <a:r>
              <a:rPr lang="ru-RU" sz="1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 «Сумма налога, подлежащая уплате в бюджет»</a:t>
            </a:r>
          </a:p>
          <a:p>
            <a:pPr marL="342900" lvl="0" indent="-342900" defTabSz="812800">
              <a:spcBef>
                <a:spcPts val="0"/>
              </a:spcBef>
              <a:buFont typeface="+mj-lt"/>
              <a:buAutoNum type="arabicPeriod"/>
            </a:pPr>
            <a:r>
              <a:rPr lang="ru-RU" sz="1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Раздел 2 «Определение налоговой базы и исчисление суммы налога»</a:t>
            </a:r>
          </a:p>
          <a:p>
            <a:pPr marL="342900" lvl="0" indent="-342900" defTabSz="812800">
              <a:spcBef>
                <a:spcPts val="0"/>
              </a:spcBef>
              <a:buFont typeface="+mj-lt"/>
              <a:buAutoNum type="arabicPeriod"/>
            </a:pPr>
            <a:r>
              <a:rPr lang="ru-RU" sz="1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Раздел 2.1 «Информация об объекте недвижимого имущества, облагаемом налогом по среднегодовой стоимости»</a:t>
            </a:r>
          </a:p>
          <a:p>
            <a:pPr marL="342900" lvl="0" indent="-342900" defTabSz="812800">
              <a:spcBef>
                <a:spcPts val="0"/>
              </a:spcBef>
              <a:buFont typeface="+mj-lt"/>
              <a:buAutoNum type="arabicPeriod"/>
            </a:pPr>
            <a:r>
              <a:rPr lang="ru-RU" sz="1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Раздел 4 «Сведения о среднегодовой стоимости объектов движимого имущества, учтенных на балансе организации в качестве объектов основных средств»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="" xmlns:a16="http://schemas.microsoft.com/office/drawing/2014/main" id="{918DCBAC-D6FB-470D-96A5-2AB6C38D1489}"/>
              </a:ext>
            </a:extLst>
          </p:cNvPr>
          <p:cNvSpPr/>
          <p:nvPr/>
        </p:nvSpPr>
        <p:spPr>
          <a:xfrm>
            <a:off x="2532566" y="2787839"/>
            <a:ext cx="1584176" cy="30076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D4966CD-F72A-4714-B132-1B70A61AD054}"/>
              </a:ext>
            </a:extLst>
          </p:cNvPr>
          <p:cNvSpPr txBox="1"/>
          <p:nvPr/>
        </p:nvSpPr>
        <p:spPr>
          <a:xfrm>
            <a:off x="705974" y="944342"/>
            <a:ext cx="5237360" cy="15690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72000">
            <a:normAutofit/>
          </a:bodyPr>
          <a:lstStyle/>
          <a:p>
            <a:pPr marL="36000" algn="ctr">
              <a:lnSpc>
                <a:spcPct val="110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определении налоговой базы как среднегодовой стоимости - </a:t>
            </a:r>
            <a:r>
              <a:rPr lang="ru-RU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имущество учитывается по его остаточной стоимости, сформированной в соответствии с установленным порядком ведения бухгалтерского учёта</a:t>
            </a:r>
          </a:p>
          <a:p>
            <a:pPr marL="36000" algn="ctr">
              <a:lnSpc>
                <a:spcPct val="110000"/>
              </a:lnSpc>
              <a:spcAft>
                <a:spcPts val="0"/>
              </a:spcAft>
            </a:pPr>
            <a:r>
              <a:rPr lang="ru-RU" sz="1600" b="1" u="sng" kern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Ставка 1,0 процент для налогового периода 2021 года</a:t>
            </a:r>
          </a:p>
          <a:p>
            <a:pPr marL="36000" algn="ctr">
              <a:lnSpc>
                <a:spcPct val="110000"/>
              </a:lnSpc>
              <a:spcAft>
                <a:spcPts val="0"/>
              </a:spcAft>
            </a:pPr>
            <a:endParaRPr lang="ru-RU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14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18</a:t>
            </a:fld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7795" y="247296"/>
            <a:ext cx="77684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Изменения в законодательстве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по налогу на имущество организаций с 2023 года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40702" y="1347119"/>
            <a:ext cx="6879820" cy="84056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Narrow" panose="020B0606020202030204" pitchFamily="34" charset="0"/>
              </a:rPr>
              <a:t>Налоговая база </a:t>
            </a:r>
          </a:p>
          <a:p>
            <a:pPr algn="ctr"/>
            <a:r>
              <a:rPr lang="ru-RU" sz="2400" dirty="0" smtClean="0">
                <a:latin typeface="Arial Narrow" panose="020B0606020202030204" pitchFamily="34" charset="0"/>
              </a:rPr>
              <a:t>по налогу на имущество организаций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40702" y="2644788"/>
            <a:ext cx="3276000" cy="70606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Кадастровая стоимость объектов недвижимости</a:t>
            </a:r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4522" y="2644788"/>
            <a:ext cx="3276000" cy="70606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Среднегодовая стоимость имущества</a:t>
            </a:r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48848" y="3812264"/>
            <a:ext cx="3276000" cy="9907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Налоговая декларация</a:t>
            </a:r>
            <a:endParaRPr lang="en-US" sz="2000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US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предоставляется)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40702" y="3807957"/>
            <a:ext cx="3276000" cy="9907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Бездекларационный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порядок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(налоговая декларация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не представляется)</a:t>
            </a:r>
            <a:endParaRPr lang="ru-RU" sz="20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2048702" y="2289957"/>
            <a:ext cx="1221719" cy="29400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576814" y="2289957"/>
            <a:ext cx="1221719" cy="29400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2048702" y="3450320"/>
            <a:ext cx="1221719" cy="29400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5576702" y="3455619"/>
            <a:ext cx="1221719" cy="29400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34497" y="3264842"/>
            <a:ext cx="639638" cy="633438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!</a:t>
            </a:r>
            <a:endParaRPr lang="ru-RU" sz="4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29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3347864" y="929659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467545" y="339502"/>
            <a:ext cx="8642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en-US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Ответственность по налогу на имущество организаций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0000" y="828000"/>
            <a:ext cx="1944000" cy="82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Статья 75 НК РФ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0000" y="1836000"/>
            <a:ext cx="1944000" cy="82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Статья 119 НК РФ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75289" y="3079800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000" y="2880000"/>
            <a:ext cx="1944000" cy="82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Статья 122 НК РФ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16000" y="828000"/>
            <a:ext cx="3168351" cy="82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Нарушение сроков оплаты (авансовых платежей, платежей за год</a:t>
            </a:r>
            <a:r>
              <a:rPr lang="ru-RU" alt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6000" y="1836000"/>
            <a:ext cx="3168351" cy="82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altLang="ru-RU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Нарушение сроков представления налоговой отчетности (декларации</a:t>
            </a:r>
            <a:r>
              <a:rPr lang="ru-RU" alt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16000" y="2830492"/>
            <a:ext cx="3168351" cy="82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altLang="ru-RU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Неполнота уплаты налога на имущество организаций в бюджет</a:t>
            </a:r>
            <a:endParaRPr lang="ru-RU" altLang="ru-RU" sz="18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20000" y="3924000"/>
            <a:ext cx="1944000" cy="82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Ст. 15.5 КоАП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16000" y="3924000"/>
            <a:ext cx="3168351" cy="82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altLang="ru-RU" sz="1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Нарушение сроков представления налоговой отчетности (декларации) на должностное лицо организации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64000" y="3924000"/>
            <a:ext cx="2016221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300 до 500 рублей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64000" y="2881700"/>
            <a:ext cx="2016222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20% (40%) от суммы неуплаченного налога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264000" y="828000"/>
            <a:ext cx="2016224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1/300 от ставки </a:t>
            </a:r>
          </a:p>
          <a:p>
            <a:pPr algn="ctr">
              <a:defRPr/>
            </a:pPr>
            <a:r>
              <a:rPr lang="ru-RU" b="1" dirty="0" err="1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реф</a:t>
            </a:r>
            <a:r>
              <a:rPr lang="ru-RU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-я ЦБ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264000" y="1836000"/>
            <a:ext cx="2016224" cy="8624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5% от суммы налога, не более 30%, но не менее 1000 рублей</a:t>
            </a:r>
          </a:p>
        </p:txBody>
      </p:sp>
    </p:spTree>
    <p:extLst>
      <p:ext uri="{BB962C8B-B14F-4D97-AF65-F5344CB8AC3E}">
        <p14:creationId xmlns:p14="http://schemas.microsoft.com/office/powerpoint/2010/main" val="100832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3271337" y="1254293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780213" y="550579"/>
            <a:ext cx="72728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Имущественные налоги юридических лиц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0000" y="1443537"/>
            <a:ext cx="2087563" cy="82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Транспортный налог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0000" y="2514663"/>
            <a:ext cx="2087563" cy="828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Земельный налог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98762" y="3404434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000" y="3666221"/>
            <a:ext cx="2087563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 на имущество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40000" y="1444290"/>
            <a:ext cx="4788636" cy="82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28 НК РФ</a:t>
            </a:r>
          </a:p>
          <a:p>
            <a:pPr algn="ctr"/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14.11.2014 №75-ЗС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40000" y="2515416"/>
            <a:ext cx="4824288" cy="828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31 НК РФ</a:t>
            </a:r>
          </a:p>
          <a:p>
            <a:pPr algn="ctr"/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26.11.2014 №81-ЗС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40000" y="3666974"/>
            <a:ext cx="4824288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30 НК РФ</a:t>
            </a:r>
          </a:p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26.11.2014 №80-ЗС </a:t>
            </a:r>
          </a:p>
        </p:txBody>
      </p:sp>
    </p:spTree>
    <p:extLst>
      <p:ext uri="{BB962C8B-B14F-4D97-AF65-F5344CB8AC3E}">
        <p14:creationId xmlns:p14="http://schemas.microsoft.com/office/powerpoint/2010/main" val="12506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Прямоугольник 3"/>
          <p:cNvSpPr>
            <a:spLocks noChangeArrowheads="1"/>
          </p:cNvSpPr>
          <p:nvPr/>
        </p:nvSpPr>
        <p:spPr bwMode="auto">
          <a:xfrm>
            <a:off x="4638675" y="6853238"/>
            <a:ext cx="153352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162" tIns="52082" rIns="104162" bIns="52082">
            <a:spAutoFit/>
          </a:bodyPr>
          <a:lstStyle>
            <a:lvl1pPr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dirty="0">
                <a:solidFill>
                  <a:srgbClr val="FFFFFF"/>
                </a:solidFill>
                <a:latin typeface="Calibri" panose="020F0502020204030204" pitchFamily="34" charset="0"/>
              </a:rPr>
              <a:t>30 января 2015 года</a:t>
            </a:r>
          </a:p>
        </p:txBody>
      </p:sp>
      <p:sp>
        <p:nvSpPr>
          <p:cNvPr id="79875" name="Заголовок 1"/>
          <p:cNvSpPr>
            <a:spLocks noGrp="1"/>
          </p:cNvSpPr>
          <p:nvPr>
            <p:ph type="ctrTitle"/>
          </p:nvPr>
        </p:nvSpPr>
        <p:spPr>
          <a:xfrm>
            <a:off x="700088" y="2643188"/>
            <a:ext cx="7875587" cy="865187"/>
          </a:xfrm>
        </p:spPr>
        <p:txBody>
          <a:bodyPr/>
          <a:lstStyle/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 ЗА  ВНИМАНИЕ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499992" y="3003798"/>
            <a:ext cx="3409013" cy="1584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>
              <a:solidFill>
                <a:srgbClr val="FFFFF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срок уплаты налога по итогам 2021 года: </a:t>
            </a:r>
          </a:p>
          <a:p>
            <a:pPr algn="ctr"/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не позднее  </a:t>
            </a:r>
            <a:r>
              <a:rPr lang="ru-RU" altLang="ru-RU" sz="20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01.03.2022</a:t>
            </a:r>
          </a:p>
          <a:p>
            <a:pPr algn="ctr"/>
            <a:endParaRPr lang="ru-RU" altLang="ru-RU" sz="2000" b="1" dirty="0">
              <a:solidFill>
                <a:srgbClr val="C0504D">
                  <a:lumMod val="50000"/>
                </a:srgbClr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endParaRPr lang="ru-RU" altLang="ru-RU" sz="2000" b="1" dirty="0">
              <a:solidFill>
                <a:srgbClr val="C0504D">
                  <a:lumMod val="50000"/>
                </a:srgbClr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4229" y="3003798"/>
            <a:ext cx="3339511" cy="1584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>
              <a:solidFill>
                <a:srgbClr val="FFFFF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срок уплаты авансовых</a:t>
            </a:r>
          </a:p>
          <a:p>
            <a:pPr algn="ctr"/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  платежей в 2022 году:   </a:t>
            </a:r>
            <a:r>
              <a:rPr lang="ru-RU" altLang="ru-RU" sz="20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altLang="ru-RU" sz="20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  </a:t>
            </a:r>
            <a:r>
              <a:rPr lang="ru-RU" altLang="ru-RU" sz="2000" b="1" dirty="0">
                <a:solidFill>
                  <a:srgbClr val="009900"/>
                </a:solidFill>
                <a:latin typeface="Arial Narrow" panose="020B0606020202030204" pitchFamily="34" charset="0"/>
                <a:cs typeface="Times New Roman" pitchFamily="18" charset="0"/>
              </a:rPr>
              <a:t>04.05.2022, 01.08.2022,</a:t>
            </a:r>
          </a:p>
          <a:p>
            <a:pPr algn="ctr"/>
            <a:r>
              <a:rPr lang="ru-RU" altLang="ru-RU" sz="2000" b="1" dirty="0">
                <a:solidFill>
                  <a:srgbClr val="009900"/>
                </a:solidFill>
                <a:latin typeface="Arial Narrow" panose="020B0606020202030204" pitchFamily="34" charset="0"/>
                <a:cs typeface="Times New Roman" pitchFamily="18" charset="0"/>
              </a:rPr>
              <a:t>  31.10.2022</a:t>
            </a:r>
          </a:p>
          <a:p>
            <a:pPr algn="ctr"/>
            <a:endParaRPr lang="ru-RU" altLang="ru-RU" sz="20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4229" y="1659746"/>
            <a:ext cx="6984776" cy="115212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Декларация по транспортному и земельному налогам отменена </a:t>
            </a:r>
            <a:r>
              <a:rPr lang="ru-RU" alt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с 01.01.2020 года</a:t>
            </a:r>
            <a:endParaRPr lang="ru-RU" altLang="ru-RU" sz="24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3347864" y="929659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827584" y="267494"/>
            <a:ext cx="75605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Порядок расчета и уплаты транспортного и земельного налогов юридическими лицами</a:t>
            </a: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БЕЗДЕКЛАРАЦИОННЫЙ </a:t>
            </a:r>
            <a:endParaRPr lang="ru-RU" altLang="ru-RU" sz="24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3" name="AutoShape 2" descr="https://u.9111s.ru/uploads/202012/07/86da44278f63c643b4cea0f4733724c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AutoShape 4" descr="https://u.9111s.ru/uploads/202012/07/86da44278f63c643b4cea0f4733724c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AutoShape 6" descr="https://vita-property.ru/wp-content/uploads/7/1/2/71261bae90b0d7e29bc8a9ae6b1ae99a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82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BD01A738-C884-418A-888D-9ABDF2B361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390861"/>
              </p:ext>
            </p:extLst>
          </p:nvPr>
        </p:nvGraphicFramePr>
        <p:xfrm>
          <a:off x="396000" y="1980000"/>
          <a:ext cx="4212684" cy="2708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440CA7D4-522C-4C6E-85B5-E94B7F6832D6}"/>
              </a:ext>
            </a:extLst>
          </p:cNvPr>
          <p:cNvSpPr/>
          <p:nvPr/>
        </p:nvSpPr>
        <p:spPr>
          <a:xfrm>
            <a:off x="3678714" y="3472200"/>
            <a:ext cx="1151317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Сельхозтехника   </a:t>
            </a:r>
            <a:r>
              <a:rPr lang="ru-RU" sz="105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(пп5 п2 ст358 НК РФ) </a:t>
            </a: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="" xmlns:a16="http://schemas.microsoft.com/office/drawing/2014/main" id="{0BE1988F-4826-4271-9458-3CBF6992E4D5}"/>
              </a:ext>
            </a:extLst>
          </p:cNvPr>
          <p:cNvCxnSpPr>
            <a:cxnSpLocks/>
          </p:cNvCxnSpPr>
          <p:nvPr/>
        </p:nvCxnSpPr>
        <p:spPr>
          <a:xfrm>
            <a:off x="1957932" y="4119448"/>
            <a:ext cx="395420" cy="2934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551FB469-40CE-4D3E-9508-631C037416A4}"/>
              </a:ext>
            </a:extLst>
          </p:cNvPr>
          <p:cNvCxnSpPr>
            <a:cxnSpLocks/>
          </p:cNvCxnSpPr>
          <p:nvPr/>
        </p:nvCxnSpPr>
        <p:spPr>
          <a:xfrm>
            <a:off x="2782432" y="4049454"/>
            <a:ext cx="484801" cy="1223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0AAC21A-41AB-4078-BB45-3AC0F14B3B9C}"/>
              </a:ext>
            </a:extLst>
          </p:cNvPr>
          <p:cNvSpPr/>
          <p:nvPr/>
        </p:nvSpPr>
        <p:spPr>
          <a:xfrm>
            <a:off x="365133" y="4290784"/>
            <a:ext cx="159279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Морские передвижные буровые установки </a:t>
            </a:r>
            <a:r>
              <a:rPr lang="ru-RU" sz="11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(пп10 п2 ст358 НК РФ)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F6E4C9BC-57BE-4235-9522-76BAEBB0DB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024C04-508E-4228-8EAA-3C0DE93D1FEC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4EBC18E-DDF8-4ECE-908F-E53729FD4F7A}"/>
              </a:ext>
            </a:extLst>
          </p:cNvPr>
          <p:cNvSpPr/>
          <p:nvPr/>
        </p:nvSpPr>
        <p:spPr>
          <a:xfrm>
            <a:off x="468721" y="1977140"/>
            <a:ext cx="1267125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ТС госорганов  </a:t>
            </a:r>
            <a:r>
              <a:rPr lang="ru-RU" sz="105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(пп6 п2 ст358 НКРФ)</a:t>
            </a:r>
            <a:endParaRPr lang="ru-RU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DFAD39A5-73A6-4934-B46D-B24468825B27}"/>
              </a:ext>
            </a:extLst>
          </p:cNvPr>
          <p:cNvSpPr/>
          <p:nvPr/>
        </p:nvSpPr>
        <p:spPr>
          <a:xfrm>
            <a:off x="3019683" y="4141217"/>
            <a:ext cx="1468746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Транспортные </a:t>
            </a:r>
            <a: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суда </a:t>
            </a:r>
            <a:r>
              <a:rPr lang="ru-RU" sz="105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(пп4 п2 ст358</a:t>
            </a:r>
            <a:r>
              <a:rPr lang="en-US" sz="105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105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НКРФ)</a:t>
            </a:r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A52B4DC8-DFD4-4909-8ECE-43E89B78B442}"/>
              </a:ext>
            </a:extLst>
          </p:cNvPr>
          <p:cNvSpPr/>
          <p:nvPr/>
        </p:nvSpPr>
        <p:spPr>
          <a:xfrm>
            <a:off x="2496734" y="1966681"/>
            <a:ext cx="149784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Промысловые суда </a:t>
            </a:r>
          </a:p>
          <a:p>
            <a:pPr algn="ctr">
              <a:defRPr/>
            </a:pPr>
            <a:r>
              <a:rPr lang="ru-RU" sz="105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(пп3 п2 ст358 НКРФ)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5252901-DBA4-44FB-A419-21ED9AB5B373}"/>
              </a:ext>
            </a:extLst>
          </p:cNvPr>
          <p:cNvSpPr/>
          <p:nvPr/>
        </p:nvSpPr>
        <p:spPr>
          <a:xfrm>
            <a:off x="1937162" y="4285985"/>
            <a:ext cx="1224137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450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Суда РМРС      </a:t>
            </a:r>
            <a:r>
              <a:rPr lang="en-US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11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(пп9 п2 ст358 НКРФ)</a:t>
            </a:r>
          </a:p>
        </p:txBody>
      </p:sp>
      <p:graphicFrame>
        <p:nvGraphicFramePr>
          <p:cNvPr id="27" name="Диаграмма 26">
            <a:extLst>
              <a:ext uri="{FF2B5EF4-FFF2-40B4-BE49-F238E27FC236}">
                <a16:creationId xmlns="" xmlns:a16="http://schemas.microsoft.com/office/drawing/2014/main" id="{B66C993F-1183-4EDC-8C0D-BEEA4D7943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6033581"/>
              </p:ext>
            </p:extLst>
          </p:nvPr>
        </p:nvGraphicFramePr>
        <p:xfrm>
          <a:off x="4510516" y="1980000"/>
          <a:ext cx="4212684" cy="2708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BA88831E-BFC9-4C4F-B76F-8E2BDA984A96}"/>
              </a:ext>
            </a:extLst>
          </p:cNvPr>
          <p:cNvSpPr/>
          <p:nvPr/>
        </p:nvSpPr>
        <p:spPr>
          <a:xfrm>
            <a:off x="5076057" y="1906575"/>
            <a:ext cx="34290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01668">
              <a:defRPr/>
            </a:pP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ЗУ, изъятые из </a:t>
            </a:r>
            <a:r>
              <a:rPr lang="ru-RU" sz="12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оборота </a:t>
            </a:r>
          </a:p>
          <a:p>
            <a:pPr defTabSz="801668">
              <a:defRPr/>
            </a:pPr>
            <a:r>
              <a:rPr lang="ru-RU" sz="12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пп1 п2 ст389 НКРФ)</a:t>
            </a: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550608C8-CCB2-4892-88D8-1D727E255D96}"/>
              </a:ext>
            </a:extLst>
          </p:cNvPr>
          <p:cNvSpPr/>
          <p:nvPr/>
        </p:nvSpPr>
        <p:spPr>
          <a:xfrm>
            <a:off x="5550180" y="4292002"/>
            <a:ext cx="2820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01668">
              <a:defRPr/>
            </a:pPr>
            <a:r>
              <a:rPr lang="ru-RU" sz="12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ЗУ, на которых расположены объекты культурного наследия (пп2 п2 ст389 НКРФ) </a:t>
            </a:r>
            <a:endParaRPr lang="en-US" sz="1200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 defTabSz="801668">
              <a:defRPr/>
            </a:pPr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D1FF9471-B2F9-4AC9-B003-AC5E1757FC2E}"/>
              </a:ext>
            </a:extLst>
          </p:cNvPr>
          <p:cNvSpPr/>
          <p:nvPr/>
        </p:nvSpPr>
        <p:spPr>
          <a:xfrm>
            <a:off x="375023" y="308414"/>
            <a:ext cx="85689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30">
              <a:defRPr/>
            </a:pPr>
            <a:r>
              <a:rPr lang="ru-RU" sz="22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Статистика по «не объектам» по итогам </a:t>
            </a:r>
            <a:r>
              <a:rPr lang="ru-RU" sz="2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2020 </a:t>
            </a:r>
            <a:r>
              <a:rPr lang="ru-RU" sz="22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года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161AA54E-7545-4C18-AFCA-17AB496EF8D3}"/>
              </a:ext>
            </a:extLst>
          </p:cNvPr>
          <p:cNvSpPr txBox="1"/>
          <p:nvPr/>
        </p:nvSpPr>
        <p:spPr>
          <a:xfrm>
            <a:off x="720987" y="854774"/>
            <a:ext cx="3033069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</a:rPr>
              <a:t>ТРАНСПОРТНЫЕ </a:t>
            </a:r>
            <a:r>
              <a:rPr lang="ru-RU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СРЕДСТВА КНД1114238</a:t>
            </a:r>
            <a:endParaRPr lang="ru-RU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09789AC5-2A32-4762-A86F-703211F5BD74}"/>
              </a:ext>
            </a:extLst>
          </p:cNvPr>
          <p:cNvSpPr txBox="1"/>
          <p:nvPr/>
        </p:nvSpPr>
        <p:spPr>
          <a:xfrm>
            <a:off x="4932041" y="854925"/>
            <a:ext cx="320565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</a:rPr>
              <a:t>ЗЕМЕЛЬНЫЕ </a:t>
            </a:r>
            <a:r>
              <a:rPr lang="ru-RU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УЧАСТКИ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КНД 1114015</a:t>
            </a:r>
            <a:endParaRPr lang="ru-RU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C961DB7E-CCFA-4358-958A-613ED5F14176}"/>
              </a:ext>
            </a:extLst>
          </p:cNvPr>
          <p:cNvSpPr txBox="1"/>
          <p:nvPr/>
        </p:nvSpPr>
        <p:spPr>
          <a:xfrm>
            <a:off x="5317241" y="1624366"/>
            <a:ext cx="282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43030"/>
            <a:r>
              <a:rPr lang="ru-RU" sz="1800" b="1" dirty="0">
                <a:solidFill>
                  <a:srgbClr val="4F81BD">
                    <a:lumMod val="75000"/>
                  </a:srgb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Всего - </a:t>
            </a:r>
            <a:r>
              <a:rPr lang="en-US" sz="1800" b="1" dirty="0">
                <a:solidFill>
                  <a:srgbClr val="4F81BD">
                    <a:lumMod val="75000"/>
                  </a:srgb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15</a:t>
            </a:r>
            <a:r>
              <a:rPr lang="ru-RU" sz="1800" b="1" dirty="0">
                <a:solidFill>
                  <a:srgbClr val="4F81BD">
                    <a:lumMod val="75000"/>
                  </a:srgb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организаций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AC3D6B66-5102-4A10-9EEF-08D2AF95C5E7}"/>
              </a:ext>
            </a:extLst>
          </p:cNvPr>
          <p:cNvSpPr txBox="1"/>
          <p:nvPr/>
        </p:nvSpPr>
        <p:spPr>
          <a:xfrm>
            <a:off x="833539" y="1624366"/>
            <a:ext cx="28204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43030"/>
            <a:r>
              <a:rPr lang="ru-RU" sz="1800" b="1" dirty="0">
                <a:solidFill>
                  <a:srgbClr val="4F81BD">
                    <a:lumMod val="75000"/>
                  </a:srgb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Всего - 50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222486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107504" y="962379"/>
            <a:ext cx="8568952" cy="2996972"/>
            <a:chOff x="158080" y="946838"/>
            <a:chExt cx="8476332" cy="2853629"/>
          </a:xfrm>
        </p:grpSpPr>
        <p:graphicFrame>
          <p:nvGraphicFramePr>
            <p:cNvPr id="2" name="Диаграмма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63085802"/>
                </p:ext>
              </p:extLst>
            </p:nvPr>
          </p:nvGraphicFramePr>
          <p:xfrm>
            <a:off x="158080" y="946838"/>
            <a:ext cx="8476332" cy="28536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Прямоугольник 10"/>
            <p:cNvSpPr/>
            <p:nvPr/>
          </p:nvSpPr>
          <p:spPr>
            <a:xfrm>
              <a:off x="2982051" y="2812865"/>
              <a:ext cx="1038247" cy="75604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898759" y="3079419"/>
              <a:ext cx="1044000" cy="48888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820698" y="3198361"/>
              <a:ext cx="1040804" cy="36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37320" y="2195362"/>
              <a:ext cx="938067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algn="ctr"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78%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26294" y="2954161"/>
              <a:ext cx="86155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13%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68017" y="3111713"/>
              <a:ext cx="86155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5%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999950" y="3129362"/>
              <a:ext cx="86155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4%</a:t>
              </a: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616921" y="3562136"/>
              <a:ext cx="7789622" cy="76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830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6974D1-AEC5-459D-953B-CADC08A1D9DE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/>
              <a:t>5</a:t>
            </a:fld>
            <a:endParaRPr lang="ru-RU" altLang="ru-RU" sz="21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1061" y="3687356"/>
            <a:ext cx="26569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Гос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органы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, учреждения и пр.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ст.</a:t>
            </a:r>
            <a:r>
              <a:rPr lang="en-US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Закона от 26.11.2014 </a:t>
            </a:r>
            <a:r>
              <a:rPr lang="en-US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             </a:t>
            </a:r>
            <a:r>
              <a:rPr lang="ru-RU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№ 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81-ЗС)</a:t>
            </a:r>
          </a:p>
          <a:p>
            <a:pPr algn="ctr">
              <a:spcBef>
                <a:spcPts val="0"/>
              </a:spcBef>
              <a:defRPr/>
            </a:pPr>
            <a:endParaRPr lang="ru-RU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8502" y="3756300"/>
            <a:ext cx="960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COVID-19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(172-ФЗ)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67999" y="3805054"/>
            <a:ext cx="15548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Участники СЭЗ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(ст.395 НКРФ)</a:t>
            </a:r>
          </a:p>
          <a:p>
            <a:pPr algn="ctr"/>
            <a:endParaRPr lang="ru-RU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25966" y="1724314"/>
            <a:ext cx="4536504" cy="467139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104306" tIns="52153" rIns="104306" bIns="52153" rtlCol="0" anchor="ctr">
            <a:noAutofit/>
          </a:bodyPr>
          <a:lstStyle/>
          <a:p>
            <a:pPr defTabSz="1043056" eaLnBrk="1" fontAlgn="auto" hangingPunct="1">
              <a:spcAft>
                <a:spcPts val="0"/>
              </a:spcAft>
            </a:pPr>
            <a:r>
              <a:rPr lang="ru-RU" sz="2000" b="1" dirty="0">
                <a:solidFill>
                  <a:srgbClr val="005AA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Общее количество – 282 организации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70993" y="3760230"/>
            <a:ext cx="14708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Религиозные организации (ст.395 НКРФ)</a:t>
            </a:r>
          </a:p>
          <a:p>
            <a:pPr algn="ctr">
              <a:spcBef>
                <a:spcPts val="0"/>
              </a:spcBef>
              <a:defRPr/>
            </a:pPr>
            <a:endParaRPr lang="ru-RU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1754" y="363469"/>
            <a:ext cx="76843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Налоговые льготы по земельному налогу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организаций 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итогам 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2020 года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(КНД 1150064)</a:t>
            </a:r>
            <a:endParaRPr lang="ru-RU" sz="2400" b="1" dirty="0">
              <a:solidFill>
                <a:srgbClr val="1F497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18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1962322862"/>
              </p:ext>
            </p:extLst>
          </p:nvPr>
        </p:nvGraphicFramePr>
        <p:xfrm>
          <a:off x="5282686" y="2160000"/>
          <a:ext cx="3456000" cy="224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4122712869"/>
              </p:ext>
            </p:extLst>
          </p:nvPr>
        </p:nvGraphicFramePr>
        <p:xfrm>
          <a:off x="1358513" y="2160000"/>
          <a:ext cx="3456000" cy="224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2AD9B0-A7DC-452B-B0E1-F57CF33C38C4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6</a:t>
            </a:fld>
            <a:endParaRPr lang="ru-RU" altLang="ru-RU">
              <a:latin typeface="Arial Narrow" panose="020B060602020203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717521" y="4399972"/>
            <a:ext cx="26073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52441" y="2643589"/>
            <a:ext cx="1693666" cy="597767"/>
          </a:xfrm>
          <a:prstGeom prst="rect">
            <a:avLst/>
          </a:prstGeom>
        </p:spPr>
        <p:txBody>
          <a:bodyPr vert="horz" wrap="square" lIns="144000" tIns="52153" rIns="104306" bIns="52153" rtlCol="0" anchor="ctr">
            <a:sp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Транспортный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налог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55309" y="2659058"/>
            <a:ext cx="1473204" cy="597767"/>
          </a:xfrm>
          <a:prstGeom prst="rect">
            <a:avLst/>
          </a:prstGeom>
        </p:spPr>
        <p:txBody>
          <a:bodyPr vert="horz" wrap="square" lIns="144000" tIns="52153" rIns="104306" bIns="52153" rtlCol="0" anchor="ctr">
            <a:sp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Земельный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налог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324" y="386221"/>
            <a:ext cx="8212859" cy="57606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Итоги администрирования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имущественных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Times New Roman" panose="02020603050405020304" pitchFamily="18" charset="0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налогов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организаций за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 2020 год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29765" y="4344126"/>
            <a:ext cx="2857773" cy="35154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sp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Начислено   Поступило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835696" y="4399972"/>
            <a:ext cx="26073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47082"/>
              </p:ext>
            </p:extLst>
          </p:nvPr>
        </p:nvGraphicFramePr>
        <p:xfrm>
          <a:off x="990058" y="1396632"/>
          <a:ext cx="4280583" cy="741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63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02">
                <a:tc rowSpan="2">
                  <a:txBody>
                    <a:bodyPr/>
                    <a:lstStyle/>
                    <a:p>
                      <a:pPr marL="0" marR="0" indent="0" algn="l" defTabSz="8136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начислено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137,3 млн. рублей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02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поступило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139,4  млн. рублей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940152" y="4344126"/>
            <a:ext cx="2857773" cy="35154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sp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Начислено   Поступило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00714" y="1975534"/>
            <a:ext cx="1224136" cy="38659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itchFamily="18" charset="0"/>
              </a:rPr>
              <a:t>млн. рублей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16350" y="3289480"/>
            <a:ext cx="828000" cy="4001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ru-RU"/>
            </a:defPPr>
            <a:lvl1pPr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00050" indent="47625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1688" indent="96838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3325" indent="144463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4963" indent="193675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dirty="0">
                <a:ln/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97%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755890" y="3082742"/>
            <a:ext cx="828000" cy="4001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ru-RU"/>
            </a:defPPr>
            <a:lvl1pPr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00050" indent="47625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1688" indent="96838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3325" indent="144463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4963" indent="193675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dirty="0">
                <a:ln/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102%</a:t>
            </a:r>
          </a:p>
        </p:txBody>
      </p:sp>
    </p:spTree>
    <p:extLst>
      <p:ext uri="{BB962C8B-B14F-4D97-AF65-F5344CB8AC3E}">
        <p14:creationId xmlns:p14="http://schemas.microsoft.com/office/powerpoint/2010/main" val="340831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7</a:t>
            </a:fld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4687" y="263037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Федеральный закон </a:t>
            </a:r>
            <a:r>
              <a:rPr lang="ru-RU" sz="2400" b="1" dirty="0">
                <a:solidFill>
                  <a:schemeClr val="tx2"/>
                </a:solidFill>
                <a:latin typeface="Arial Narrow" panose="020B0606020202030204" pitchFamily="34" charset="0"/>
              </a:rPr>
              <a:t>от 13.07.2015 </a:t>
            </a:r>
            <a:r>
              <a:rPr lang="ru-RU" sz="2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№ </a:t>
            </a:r>
            <a:r>
              <a:rPr lang="ru-RU" sz="2400" b="1" dirty="0">
                <a:solidFill>
                  <a:schemeClr val="tx2"/>
                </a:solidFill>
                <a:latin typeface="Arial Narrow" panose="020B0606020202030204" pitchFamily="34" charset="0"/>
              </a:rPr>
              <a:t>218-ФЗ </a:t>
            </a:r>
            <a:endParaRPr lang="ru-RU" sz="24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«О </a:t>
            </a:r>
            <a:r>
              <a:rPr lang="ru-RU" sz="2400" b="1" dirty="0">
                <a:solidFill>
                  <a:schemeClr val="tx2"/>
                </a:solidFill>
                <a:latin typeface="Arial Narrow" panose="020B0606020202030204" pitchFamily="34" charset="0"/>
              </a:rPr>
              <a:t>государственной регистрации </a:t>
            </a:r>
            <a:r>
              <a:rPr lang="ru-RU" sz="2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недвижимости»</a:t>
            </a:r>
            <a:endParaRPr lang="ru-RU" sz="24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6443" y="1904353"/>
            <a:ext cx="2553904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Уполномоченный орган</a:t>
            </a:r>
            <a:r>
              <a:rPr lang="en-US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ru-RU" sz="20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городе Севастополе</a:t>
            </a:r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9143" y="1908793"/>
            <a:ext cx="3528392" cy="70788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Департамент по имущественным и земельным отношениям</a:t>
            </a:r>
            <a:endParaRPr lang="ru-RU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548" y="1154094"/>
            <a:ext cx="89710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Выявление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правообладателей ранее учтенных объектов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недвижимости                                                                (ст.69.1 Закона  №218-ФЗ)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495005" y="1967390"/>
            <a:ext cx="936104" cy="57606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6443" y="2705734"/>
            <a:ext cx="7709333" cy="11462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</a:t>
            </a: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правообладателей ранее учтенных объектов недвижимости (анализ и сбор сведений в архивах органов государственной власти, </a:t>
            </a:r>
            <a:r>
              <a:rPr lang="ru-RU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ОМСУ и </a:t>
            </a: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других;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Принятие решения о выявлении правообладателя ранее учтенного объекта </a:t>
            </a:r>
            <a:r>
              <a:rPr lang="ru-RU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недвижимости;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Внесение сведений в Единый государственный реестр </a:t>
            </a:r>
            <a:r>
              <a:rPr lang="ru-RU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недвижимости.</a:t>
            </a:r>
            <a:endParaRPr lang="ru-RU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548" y="4057514"/>
            <a:ext cx="7548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Собственник имущества самостоятельно может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обратиться в регистрирующий орган через МФЦ (многофункциональный центр)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для государственной регистрации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прав на  ранее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учтенные объекты недвижимости (ст.69 Закона №218-ФЗ)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08238" y="1175904"/>
            <a:ext cx="319346" cy="305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538202" y="4084384"/>
            <a:ext cx="319346" cy="308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25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B18C791-9F26-4AF6-820A-C370F0CF5BCD}" type="slidenum">
              <a:rPr lang="ru-RU" altLang="ru-RU" smtClean="0">
                <a:latin typeface="Arial Narrow" panose="020B0606020202030204" pitchFamily="34" charset="0"/>
              </a:rPr>
              <a:pPr/>
              <a:t>8</a:t>
            </a:fld>
            <a:endParaRPr lang="ru-RU" altLang="ru-RU">
              <a:latin typeface="Arial Narrow" panose="020B0606020202030204" pitchFamily="34" charset="0"/>
            </a:endParaRPr>
          </a:p>
        </p:txBody>
      </p:sp>
      <p:sp>
        <p:nvSpPr>
          <p:cNvPr id="23555" name="TextBox 27"/>
          <p:cNvSpPr txBox="1">
            <a:spLocks noChangeArrowheads="1"/>
          </p:cNvSpPr>
          <p:nvPr/>
        </p:nvSpPr>
        <p:spPr bwMode="auto">
          <a:xfrm>
            <a:off x="564539" y="457214"/>
            <a:ext cx="7850188" cy="3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0" tIns="40815" rIns="81630" bIns="40815" anchor="ctr"/>
          <a:lstStyle>
            <a:lvl1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062163" indent="193675" defTabSz="8001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19363" indent="193675" defTabSz="8001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976563" indent="193675" defTabSz="8001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433763" indent="193675" defTabSz="8001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163"/>
              </a:lnSpc>
            </a:pPr>
            <a:endParaRPr lang="ru-RU" altLang="ru-RU" sz="1800" b="1" dirty="0">
              <a:solidFill>
                <a:srgbClr val="1F497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2163"/>
              </a:lnSpc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Сообщение о наличии объектов: </a:t>
            </a:r>
          </a:p>
          <a:p>
            <a:pPr algn="ctr">
              <a:lnSpc>
                <a:spcPts val="2163"/>
              </a:lnSpc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земельных участков и (или) транспортных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средств </a:t>
            </a:r>
          </a:p>
          <a:p>
            <a:pPr algn="ctr">
              <a:lnSpc>
                <a:spcPts val="2163"/>
              </a:lnSpc>
            </a:pP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(КНД 1150099)</a:t>
            </a:r>
            <a:endParaRPr lang="ru-RU" altLang="ru-RU" sz="1800" dirty="0">
              <a:solidFill>
                <a:srgbClr val="1F497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571" y="1264126"/>
            <a:ext cx="4530725" cy="2873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Объект налогообложения (транспорт, земля)</a:t>
            </a:r>
            <a:endParaRPr lang="ru-RU" b="1" dirty="0">
              <a:solidFill>
                <a:prstClr val="black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288" y="1725138"/>
            <a:ext cx="4530725" cy="4522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Налоговая льгота либо статус: «не объект»</a:t>
            </a:r>
            <a:endParaRPr lang="ru-RU" b="1" dirty="0">
              <a:solidFill>
                <a:prstClr val="black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2570" y="2292350"/>
            <a:ext cx="4530725" cy="2889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Налоговое сообщение</a:t>
            </a:r>
            <a:endParaRPr lang="ru-RU" b="1" dirty="0">
              <a:solidFill>
                <a:prstClr val="black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168" y="1596074"/>
            <a:ext cx="1863438" cy="600075"/>
          </a:xfrm>
          <a:prstGeom prst="rect">
            <a:avLst/>
          </a:prstGeom>
        </p:spPr>
        <p:txBody>
          <a:bodyPr wrap="none" lIns="104306" tIns="52153" rIns="104306" bIns="52153" anchor="ctr">
            <a:normAutofit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отсутствует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5581" y="2002630"/>
            <a:ext cx="2251316" cy="635794"/>
          </a:xfrm>
          <a:prstGeom prst="rect">
            <a:avLst/>
          </a:prstGeom>
        </p:spPr>
        <p:txBody>
          <a:bodyPr wrap="none" lIns="104306" tIns="52153" rIns="104306" bIns="52153" anchor="ctr">
            <a:normAutofit fontScale="92500" lnSpcReduction="1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2000" b="1" dirty="0">
              <a:solidFill>
                <a:srgbClr val="1F497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defTabSz="1043056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 получено ЮЛ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4915" y="2707313"/>
            <a:ext cx="4530725" cy="76993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Сообщения о наличии объектов (транспорт, земля) с пакетом документов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Срок: не позднее 31.12.2022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57299" y="2707313"/>
            <a:ext cx="3043093" cy="685005"/>
          </a:xfrm>
          <a:prstGeom prst="rect">
            <a:avLst/>
          </a:prstGeom>
        </p:spPr>
        <p:txBody>
          <a:bodyPr wrap="none" lIns="104306" tIns="52153" rIns="104306" bIns="52153" anchor="ctr">
            <a:normAutofit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ЮЛ не представлено в НО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64075" y="3711575"/>
            <a:ext cx="3649663" cy="110648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0215" algn="ctr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Размер штрафной санкции </a:t>
            </a:r>
            <a:r>
              <a:rPr lang="ru-RU" sz="2400" b="1" dirty="0">
                <a:solidFill>
                  <a:srgbClr val="DE991C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20%</a:t>
            </a:r>
            <a:r>
              <a:rPr lang="ru-RU" sz="2400" b="1" dirty="0">
                <a:solidFill>
                  <a:srgbClr val="FFC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</a:t>
            </a:r>
          </a:p>
          <a:p>
            <a:pPr indent="450215" algn="ctr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суммы  неуплаченного транспортного, земельного налогов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5580" y="980439"/>
            <a:ext cx="2120489" cy="711835"/>
          </a:xfrm>
          <a:prstGeom prst="rect">
            <a:avLst/>
          </a:prstGeom>
        </p:spPr>
        <p:txBody>
          <a:bodyPr wrap="none" lIns="104306" tIns="52153" rIns="104306" bIns="52153" anchor="ctr">
            <a:normAutofit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собственности ЮЛ</a:t>
            </a:r>
          </a:p>
        </p:txBody>
      </p:sp>
      <p:sp>
        <p:nvSpPr>
          <p:cNvPr id="23565" name="Прямоугольник 15"/>
          <p:cNvSpPr>
            <a:spLocks noChangeArrowheads="1"/>
          </p:cNvSpPr>
          <p:nvPr/>
        </p:nvSpPr>
        <p:spPr bwMode="auto">
          <a:xfrm>
            <a:off x="542925" y="4167188"/>
            <a:ext cx="36210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п. 3 ст. 129.1 НК РФ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5040000" y="1264126"/>
            <a:ext cx="252000" cy="36000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5040000" y="1771277"/>
            <a:ext cx="252000" cy="36000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5040000" y="2268537"/>
            <a:ext cx="252000" cy="36000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5040000" y="2867025"/>
            <a:ext cx="252000" cy="36000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1654200" y="3686175"/>
            <a:ext cx="1946275" cy="3683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3970338" y="4104481"/>
            <a:ext cx="603250" cy="42862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20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929" y="1521023"/>
            <a:ext cx="2093706" cy="30097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9</a:t>
            </a:fld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6855" y="289705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 на имущество  организаций</a:t>
            </a:r>
          </a:p>
        </p:txBody>
      </p:sp>
      <p:pic>
        <p:nvPicPr>
          <p:cNvPr id="30" name="Рисунок 29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93" y="1844239"/>
            <a:ext cx="2091806" cy="30614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Рисунок 32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690" y="1521023"/>
            <a:ext cx="1995306" cy="29727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Прямоугольник 33"/>
          <p:cNvSpPr/>
          <p:nvPr/>
        </p:nvSpPr>
        <p:spPr>
          <a:xfrm>
            <a:off x="716021" y="811620"/>
            <a:ext cx="3351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города Севастополя </a:t>
            </a:r>
          </a:p>
          <a:p>
            <a:r>
              <a:rPr lang="ru-RU" sz="1800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25.11.2021 № 674-ЗС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377675" y="8116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800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Приказ Департамента по имущественным и земельным отношениям от 30.11.2021 № 153</a:t>
            </a:r>
          </a:p>
        </p:txBody>
      </p:sp>
      <p:pic>
        <p:nvPicPr>
          <p:cNvPr id="36" name="Рисунок 35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1844239"/>
            <a:ext cx="2007683" cy="30614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832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0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2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3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4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10_Present_FNS2012_A4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  <a:fontScheme name="10_Present_FNS2012_A4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16310</TotalTime>
  <Words>1168</Words>
  <Application>Microsoft Office PowerPoint</Application>
  <PresentationFormat>Экран (16:9)</PresentationFormat>
  <Paragraphs>256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Arial</vt:lpstr>
      <vt:lpstr>Arial Narrow</vt:lpstr>
      <vt:lpstr>Calibri</vt:lpstr>
      <vt:lpstr>Times New Roman</vt:lpstr>
      <vt:lpstr>Wingdings</vt:lpstr>
      <vt:lpstr>Present_FNS2012_16-9</vt:lpstr>
      <vt:lpstr>10_Present_FNS2012_A4</vt:lpstr>
      <vt:lpstr>11_Present_FNS2012_A4</vt:lpstr>
      <vt:lpstr>12_Present_FNS2012_A4</vt:lpstr>
      <vt:lpstr>13_Present_FNS2012_A4</vt:lpstr>
      <vt:lpstr>14_Present_FNS2012_A4</vt:lpstr>
      <vt:lpstr>«Особенности уплаты имущественных налогов юридическими лицами»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расчета налога на имущество  организаций,        с учетом изменений  с 01.01.2022  (за налоговый период 2022 года)</vt:lpstr>
      <vt:lpstr>Презентация PowerPoint</vt:lpstr>
      <vt:lpstr>Налоговая база исходя из кадастровой стоимости</vt:lpstr>
      <vt:lpstr>   Налог на имущество организаций не уплачивают  </vt:lpstr>
      <vt:lpstr>Презентация PowerPoint</vt:lpstr>
      <vt:lpstr>Презентация PowerPoint</vt:lpstr>
      <vt:lpstr>Презентация PowerPoint</vt:lpstr>
      <vt:lpstr>Налоговая база по среднегодовой стоимости  </vt:lpstr>
      <vt:lpstr>Презентация PowerPoint</vt:lpstr>
      <vt:lpstr>Презентация PowerPoint</vt:lpstr>
      <vt:lpstr>БЛАГОДАРЮ  ЗА  ВНИМАНИЕ </vt:lpstr>
    </vt:vector>
  </TitlesOfParts>
  <Company>Kraftway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Балуева Наталья Борисовна</cp:lastModifiedBy>
  <cp:revision>1789</cp:revision>
  <cp:lastPrinted>2021-12-17T12:58:04Z</cp:lastPrinted>
  <dcterms:created xsi:type="dcterms:W3CDTF">2013-03-25T05:56:00Z</dcterms:created>
  <dcterms:modified xsi:type="dcterms:W3CDTF">2022-02-07T09:33:34Z</dcterms:modified>
</cp:coreProperties>
</file>